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6" r:id="rId11"/>
    <p:sldId id="269" r:id="rId12"/>
    <p:sldId id="264" r:id="rId13"/>
    <p:sldId id="276" r:id="rId14"/>
    <p:sldId id="270" r:id="rId15"/>
    <p:sldId id="267" r:id="rId16"/>
    <p:sldId id="268" r:id="rId17"/>
    <p:sldId id="273" r:id="rId18"/>
    <p:sldId id="272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6192"/>
    <a:srgbClr val="0C72AA"/>
    <a:srgbClr val="0987CD"/>
    <a:srgbClr val="027FD4"/>
    <a:srgbClr val="19A1FD"/>
    <a:srgbClr val="006CCE"/>
    <a:srgbClr val="02B9CC"/>
    <a:srgbClr val="0089C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6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E6E7B6-53D3-4690-A5CB-92860355C85D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pPr rtl="1"/>
          <a:endParaRPr lang="fa-IR"/>
        </a:p>
      </dgm:t>
    </dgm:pt>
    <dgm:pt modelId="{48F8AEF1-4810-411D-A8DD-814E1A58BE73}">
      <dgm:prSet phldrT="[Text]" custT="1"/>
      <dgm:spPr/>
      <dgm:t>
        <a:bodyPr/>
        <a:lstStyle/>
        <a:p>
          <a:pPr rtl="1"/>
          <a:r>
            <a:rPr lang="fa-IR" sz="2000" dirty="0" smtClean="0">
              <a:cs typeface="B Mitra" pitchFamily="2" charset="-78"/>
            </a:rPr>
            <a:t>آمادگی جسمانی</a:t>
          </a:r>
          <a:endParaRPr lang="fa-IR" sz="2000" dirty="0">
            <a:cs typeface="B Mitra" pitchFamily="2" charset="-78"/>
          </a:endParaRPr>
        </a:p>
      </dgm:t>
    </dgm:pt>
    <dgm:pt modelId="{73584534-A42F-4A93-BDBA-5E48032819CA}" type="parTrans" cxnId="{05A96FF0-D35F-49EF-B9ED-194DE3C81C97}">
      <dgm:prSet/>
      <dgm:spPr/>
      <dgm:t>
        <a:bodyPr/>
        <a:lstStyle/>
        <a:p>
          <a:pPr rtl="1"/>
          <a:endParaRPr lang="fa-IR"/>
        </a:p>
      </dgm:t>
    </dgm:pt>
    <dgm:pt modelId="{D6239138-B9F0-4553-AD56-4C29D81BFC9A}" type="sibTrans" cxnId="{05A96FF0-D35F-49EF-B9ED-194DE3C81C97}">
      <dgm:prSet/>
      <dgm:spPr/>
      <dgm:t>
        <a:bodyPr/>
        <a:lstStyle/>
        <a:p>
          <a:pPr rtl="1"/>
          <a:endParaRPr lang="fa-IR"/>
        </a:p>
      </dgm:t>
    </dgm:pt>
    <dgm:pt modelId="{B8230E20-187E-4A95-A7CC-6D16664620A8}">
      <dgm:prSet phldrT="[Text]" custT="1"/>
      <dgm:spPr/>
      <dgm:t>
        <a:bodyPr/>
        <a:lstStyle/>
        <a:p>
          <a:pPr rtl="1"/>
          <a:r>
            <a:rPr lang="fa-IR" sz="2000" dirty="0" smtClean="0">
              <a:cs typeface="B Mitra" pitchFamily="2" charset="-78"/>
            </a:rPr>
            <a:t>آمادگی وابسته به اجرا و حرکت </a:t>
          </a:r>
        </a:p>
        <a:p>
          <a:pPr rtl="1"/>
          <a:r>
            <a:rPr lang="fa-IR" sz="2000" dirty="0" smtClean="0">
              <a:cs typeface="B Mitra" pitchFamily="2" charset="-78"/>
            </a:rPr>
            <a:t>( آمادگی جسمانی تخصصی یا مهارتی )</a:t>
          </a:r>
          <a:endParaRPr lang="fa-IR" sz="2000" dirty="0">
            <a:cs typeface="B Mitra" pitchFamily="2" charset="-78"/>
          </a:endParaRPr>
        </a:p>
      </dgm:t>
    </dgm:pt>
    <dgm:pt modelId="{8235FFA8-66AD-4554-9CDE-4D47B79A43CD}" type="parTrans" cxnId="{3DB779AF-22B0-41B4-970D-6A8678F42419}">
      <dgm:prSet/>
      <dgm:spPr/>
      <dgm:t>
        <a:bodyPr/>
        <a:lstStyle/>
        <a:p>
          <a:pPr rtl="1"/>
          <a:endParaRPr lang="fa-IR"/>
        </a:p>
      </dgm:t>
    </dgm:pt>
    <dgm:pt modelId="{7AA52158-7B36-4B55-A30F-EC8F625D6A3F}" type="sibTrans" cxnId="{3DB779AF-22B0-41B4-970D-6A8678F42419}">
      <dgm:prSet/>
      <dgm:spPr/>
      <dgm:t>
        <a:bodyPr/>
        <a:lstStyle/>
        <a:p>
          <a:pPr rtl="1"/>
          <a:endParaRPr lang="fa-IR"/>
        </a:p>
      </dgm:t>
    </dgm:pt>
    <dgm:pt modelId="{8DBAC0F7-3B61-4F3E-A9E6-69D2D73EB3E4}">
      <dgm:prSet phldrT="[Text]" custT="1"/>
      <dgm:spPr/>
      <dgm:t>
        <a:bodyPr/>
        <a:lstStyle/>
        <a:p>
          <a:pPr rtl="1"/>
          <a:r>
            <a:rPr lang="fa-IR" sz="2000" dirty="0" smtClean="0">
              <a:cs typeface="B Mitra" pitchFamily="2" charset="-78"/>
            </a:rPr>
            <a:t>آمادگی وابسته به  تندرستی</a:t>
          </a:r>
        </a:p>
        <a:p>
          <a:pPr rtl="1"/>
          <a:r>
            <a:rPr lang="fa-IR" sz="2000" dirty="0" smtClean="0">
              <a:cs typeface="B Mitra" pitchFamily="2" charset="-78"/>
            </a:rPr>
            <a:t>( آمادگی جسمانی عمومی )</a:t>
          </a:r>
          <a:endParaRPr lang="fa-IR" sz="2000" dirty="0">
            <a:cs typeface="B Mitra" pitchFamily="2" charset="-78"/>
          </a:endParaRPr>
        </a:p>
      </dgm:t>
    </dgm:pt>
    <dgm:pt modelId="{BE5EB361-E4CF-4366-A32F-016048A0D372}" type="parTrans" cxnId="{8B79A4AF-9439-44EF-84BE-64DBD6363964}">
      <dgm:prSet/>
      <dgm:spPr/>
      <dgm:t>
        <a:bodyPr/>
        <a:lstStyle/>
        <a:p>
          <a:pPr rtl="1"/>
          <a:endParaRPr lang="fa-IR"/>
        </a:p>
      </dgm:t>
    </dgm:pt>
    <dgm:pt modelId="{A0A43E30-1360-447F-BB8D-4A5A590746FC}" type="sibTrans" cxnId="{8B79A4AF-9439-44EF-84BE-64DBD6363964}">
      <dgm:prSet/>
      <dgm:spPr/>
      <dgm:t>
        <a:bodyPr/>
        <a:lstStyle/>
        <a:p>
          <a:pPr rtl="1"/>
          <a:endParaRPr lang="fa-IR"/>
        </a:p>
      </dgm:t>
    </dgm:pt>
    <dgm:pt modelId="{485872E2-7549-401F-A74E-311DE481682E}" type="pres">
      <dgm:prSet presAssocID="{4DE6E7B6-53D3-4690-A5CB-92860355C85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D6A94D27-19FE-462D-B829-585572E6298E}" type="pres">
      <dgm:prSet presAssocID="{48F8AEF1-4810-411D-A8DD-814E1A58BE73}" presName="hierRoot1" presStyleCnt="0"/>
      <dgm:spPr/>
    </dgm:pt>
    <dgm:pt modelId="{352B6D75-DEEE-40D8-82B8-456A993AD11A}" type="pres">
      <dgm:prSet presAssocID="{48F8AEF1-4810-411D-A8DD-814E1A58BE73}" presName="composite" presStyleCnt="0"/>
      <dgm:spPr/>
    </dgm:pt>
    <dgm:pt modelId="{591D50AD-A325-42AF-A8AB-ADD585B1993F}" type="pres">
      <dgm:prSet presAssocID="{48F8AEF1-4810-411D-A8DD-814E1A58BE73}" presName="background" presStyleLbl="node0" presStyleIdx="0" presStyleCnt="1"/>
      <dgm:spPr/>
    </dgm:pt>
    <dgm:pt modelId="{A37653E0-9A50-430E-BA3D-609C5383B614}" type="pres">
      <dgm:prSet presAssocID="{48F8AEF1-4810-411D-A8DD-814E1A58BE7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A2A84B4-D87A-480A-AD1B-366A084E1521}" type="pres">
      <dgm:prSet presAssocID="{48F8AEF1-4810-411D-A8DD-814E1A58BE73}" presName="hierChild2" presStyleCnt="0"/>
      <dgm:spPr/>
    </dgm:pt>
    <dgm:pt modelId="{770857BB-6D8C-49D0-B153-1E9EE1AD5FB4}" type="pres">
      <dgm:prSet presAssocID="{8235FFA8-66AD-4554-9CDE-4D47B79A43CD}" presName="Name10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CCCF2277-4E95-433F-A4D6-081FDED7598B}" type="pres">
      <dgm:prSet presAssocID="{B8230E20-187E-4A95-A7CC-6D16664620A8}" presName="hierRoot2" presStyleCnt="0"/>
      <dgm:spPr/>
    </dgm:pt>
    <dgm:pt modelId="{2939A48F-8657-4A5E-B404-74CCA83B3E3A}" type="pres">
      <dgm:prSet presAssocID="{B8230E20-187E-4A95-A7CC-6D16664620A8}" presName="composite2" presStyleCnt="0"/>
      <dgm:spPr/>
    </dgm:pt>
    <dgm:pt modelId="{4BACAB47-29AE-4B05-906C-E4BA7A56940F}" type="pres">
      <dgm:prSet presAssocID="{B8230E20-187E-4A95-A7CC-6D16664620A8}" presName="background2" presStyleLbl="node2" presStyleIdx="0" presStyleCnt="2"/>
      <dgm:spPr/>
    </dgm:pt>
    <dgm:pt modelId="{6FB7A827-7A0B-41C9-B17E-60D3DE114FD0}" type="pres">
      <dgm:prSet presAssocID="{B8230E20-187E-4A95-A7CC-6D16664620A8}" presName="text2" presStyleLbl="fgAcc2" presStyleIdx="0" presStyleCnt="2" custScaleX="12965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94C7CDE-EC37-4977-8F91-07125B7007C7}" type="pres">
      <dgm:prSet presAssocID="{B8230E20-187E-4A95-A7CC-6D16664620A8}" presName="hierChild3" presStyleCnt="0"/>
      <dgm:spPr/>
    </dgm:pt>
    <dgm:pt modelId="{C34F08E3-3BDD-4EDF-9B9A-4017116E8C25}" type="pres">
      <dgm:prSet presAssocID="{BE5EB361-E4CF-4366-A32F-016048A0D372}" presName="Name10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29EC1610-9CB2-41D4-83DF-83662984DFC1}" type="pres">
      <dgm:prSet presAssocID="{8DBAC0F7-3B61-4F3E-A9E6-69D2D73EB3E4}" presName="hierRoot2" presStyleCnt="0"/>
      <dgm:spPr/>
    </dgm:pt>
    <dgm:pt modelId="{0AE64B99-0F7E-4306-8546-917DC6059347}" type="pres">
      <dgm:prSet presAssocID="{8DBAC0F7-3B61-4F3E-A9E6-69D2D73EB3E4}" presName="composite2" presStyleCnt="0"/>
      <dgm:spPr/>
    </dgm:pt>
    <dgm:pt modelId="{9A9AE8ED-B622-4D3B-8585-04303200F153}" type="pres">
      <dgm:prSet presAssocID="{8DBAC0F7-3B61-4F3E-A9E6-69D2D73EB3E4}" presName="background2" presStyleLbl="node2" presStyleIdx="1" presStyleCnt="2"/>
      <dgm:spPr/>
    </dgm:pt>
    <dgm:pt modelId="{ED6DEF9B-39C6-4707-8F14-3E94642121FA}" type="pres">
      <dgm:prSet presAssocID="{8DBAC0F7-3B61-4F3E-A9E6-69D2D73EB3E4}" presName="text2" presStyleLbl="fgAcc2" presStyleIdx="1" presStyleCnt="2" custScaleX="13146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7229BE8-DA95-4F10-96AC-C6EDB292784C}" type="pres">
      <dgm:prSet presAssocID="{8DBAC0F7-3B61-4F3E-A9E6-69D2D73EB3E4}" presName="hierChild3" presStyleCnt="0"/>
      <dgm:spPr/>
    </dgm:pt>
  </dgm:ptLst>
  <dgm:cxnLst>
    <dgm:cxn modelId="{36E170A6-6F92-4F70-9CFA-3E45262D947D}" type="presOf" srcId="{48F8AEF1-4810-411D-A8DD-814E1A58BE73}" destId="{A37653E0-9A50-430E-BA3D-609C5383B614}" srcOrd="0" destOrd="0" presId="urn:microsoft.com/office/officeart/2005/8/layout/hierarchy1"/>
    <dgm:cxn modelId="{DFE1A8F5-70E3-4A34-BF19-EBE20DE8291A}" type="presOf" srcId="{B8230E20-187E-4A95-A7CC-6D16664620A8}" destId="{6FB7A827-7A0B-41C9-B17E-60D3DE114FD0}" srcOrd="0" destOrd="0" presId="urn:microsoft.com/office/officeart/2005/8/layout/hierarchy1"/>
    <dgm:cxn modelId="{A78C40A7-2D21-4562-9778-82A250C9DFEF}" type="presOf" srcId="{4DE6E7B6-53D3-4690-A5CB-92860355C85D}" destId="{485872E2-7549-401F-A74E-311DE481682E}" srcOrd="0" destOrd="0" presId="urn:microsoft.com/office/officeart/2005/8/layout/hierarchy1"/>
    <dgm:cxn modelId="{D59A3088-B52B-4B0F-9793-B11B4E0EE9EE}" type="presOf" srcId="{BE5EB361-E4CF-4366-A32F-016048A0D372}" destId="{C34F08E3-3BDD-4EDF-9B9A-4017116E8C25}" srcOrd="0" destOrd="0" presId="urn:microsoft.com/office/officeart/2005/8/layout/hierarchy1"/>
    <dgm:cxn modelId="{8B79A4AF-9439-44EF-84BE-64DBD6363964}" srcId="{48F8AEF1-4810-411D-A8DD-814E1A58BE73}" destId="{8DBAC0F7-3B61-4F3E-A9E6-69D2D73EB3E4}" srcOrd="1" destOrd="0" parTransId="{BE5EB361-E4CF-4366-A32F-016048A0D372}" sibTransId="{A0A43E30-1360-447F-BB8D-4A5A590746FC}"/>
    <dgm:cxn modelId="{3DB779AF-22B0-41B4-970D-6A8678F42419}" srcId="{48F8AEF1-4810-411D-A8DD-814E1A58BE73}" destId="{B8230E20-187E-4A95-A7CC-6D16664620A8}" srcOrd="0" destOrd="0" parTransId="{8235FFA8-66AD-4554-9CDE-4D47B79A43CD}" sibTransId="{7AA52158-7B36-4B55-A30F-EC8F625D6A3F}"/>
    <dgm:cxn modelId="{E442171C-676B-4670-A518-7027827F444C}" type="presOf" srcId="{8DBAC0F7-3B61-4F3E-A9E6-69D2D73EB3E4}" destId="{ED6DEF9B-39C6-4707-8F14-3E94642121FA}" srcOrd="0" destOrd="0" presId="urn:microsoft.com/office/officeart/2005/8/layout/hierarchy1"/>
    <dgm:cxn modelId="{55966E19-86B4-4EB2-B3AA-BC86EC8C02F8}" type="presOf" srcId="{8235FFA8-66AD-4554-9CDE-4D47B79A43CD}" destId="{770857BB-6D8C-49D0-B153-1E9EE1AD5FB4}" srcOrd="0" destOrd="0" presId="urn:microsoft.com/office/officeart/2005/8/layout/hierarchy1"/>
    <dgm:cxn modelId="{05A96FF0-D35F-49EF-B9ED-194DE3C81C97}" srcId="{4DE6E7B6-53D3-4690-A5CB-92860355C85D}" destId="{48F8AEF1-4810-411D-A8DD-814E1A58BE73}" srcOrd="0" destOrd="0" parTransId="{73584534-A42F-4A93-BDBA-5E48032819CA}" sibTransId="{D6239138-B9F0-4553-AD56-4C29D81BFC9A}"/>
    <dgm:cxn modelId="{A78B4005-89DD-4352-B5D4-1DEDDA74C40D}" type="presParOf" srcId="{485872E2-7549-401F-A74E-311DE481682E}" destId="{D6A94D27-19FE-462D-B829-585572E6298E}" srcOrd="0" destOrd="0" presId="urn:microsoft.com/office/officeart/2005/8/layout/hierarchy1"/>
    <dgm:cxn modelId="{5B936C2C-9CFF-43B3-B50E-A9448375B7CC}" type="presParOf" srcId="{D6A94D27-19FE-462D-B829-585572E6298E}" destId="{352B6D75-DEEE-40D8-82B8-456A993AD11A}" srcOrd="0" destOrd="0" presId="urn:microsoft.com/office/officeart/2005/8/layout/hierarchy1"/>
    <dgm:cxn modelId="{9BE528C2-9C20-4620-A2A2-EB221C4B5902}" type="presParOf" srcId="{352B6D75-DEEE-40D8-82B8-456A993AD11A}" destId="{591D50AD-A325-42AF-A8AB-ADD585B1993F}" srcOrd="0" destOrd="0" presId="urn:microsoft.com/office/officeart/2005/8/layout/hierarchy1"/>
    <dgm:cxn modelId="{2BEFF3FB-3634-47F4-AA9B-B5C064157764}" type="presParOf" srcId="{352B6D75-DEEE-40D8-82B8-456A993AD11A}" destId="{A37653E0-9A50-430E-BA3D-609C5383B614}" srcOrd="1" destOrd="0" presId="urn:microsoft.com/office/officeart/2005/8/layout/hierarchy1"/>
    <dgm:cxn modelId="{F4065E0D-67FB-4B0B-ABD0-D8E2436C8B1A}" type="presParOf" srcId="{D6A94D27-19FE-462D-B829-585572E6298E}" destId="{6A2A84B4-D87A-480A-AD1B-366A084E1521}" srcOrd="1" destOrd="0" presId="urn:microsoft.com/office/officeart/2005/8/layout/hierarchy1"/>
    <dgm:cxn modelId="{24B6071C-A653-4778-A021-1FA89F48FEC4}" type="presParOf" srcId="{6A2A84B4-D87A-480A-AD1B-366A084E1521}" destId="{770857BB-6D8C-49D0-B153-1E9EE1AD5FB4}" srcOrd="0" destOrd="0" presId="urn:microsoft.com/office/officeart/2005/8/layout/hierarchy1"/>
    <dgm:cxn modelId="{B6A6284B-79C5-470B-AAFD-CC57312C0A75}" type="presParOf" srcId="{6A2A84B4-D87A-480A-AD1B-366A084E1521}" destId="{CCCF2277-4E95-433F-A4D6-081FDED7598B}" srcOrd="1" destOrd="0" presId="urn:microsoft.com/office/officeart/2005/8/layout/hierarchy1"/>
    <dgm:cxn modelId="{FA200B5B-001E-4477-8AD2-A87079B57B88}" type="presParOf" srcId="{CCCF2277-4E95-433F-A4D6-081FDED7598B}" destId="{2939A48F-8657-4A5E-B404-74CCA83B3E3A}" srcOrd="0" destOrd="0" presId="urn:microsoft.com/office/officeart/2005/8/layout/hierarchy1"/>
    <dgm:cxn modelId="{B5939C5D-4ED1-46A6-B56A-268003CDE3FA}" type="presParOf" srcId="{2939A48F-8657-4A5E-B404-74CCA83B3E3A}" destId="{4BACAB47-29AE-4B05-906C-E4BA7A56940F}" srcOrd="0" destOrd="0" presId="urn:microsoft.com/office/officeart/2005/8/layout/hierarchy1"/>
    <dgm:cxn modelId="{B69102F7-94AF-41C1-8628-A885D6E7FD76}" type="presParOf" srcId="{2939A48F-8657-4A5E-B404-74CCA83B3E3A}" destId="{6FB7A827-7A0B-41C9-B17E-60D3DE114FD0}" srcOrd="1" destOrd="0" presId="urn:microsoft.com/office/officeart/2005/8/layout/hierarchy1"/>
    <dgm:cxn modelId="{EDE6965D-E96E-4DA1-B75E-2A519AA1FC06}" type="presParOf" srcId="{CCCF2277-4E95-433F-A4D6-081FDED7598B}" destId="{094C7CDE-EC37-4977-8F91-07125B7007C7}" srcOrd="1" destOrd="0" presId="urn:microsoft.com/office/officeart/2005/8/layout/hierarchy1"/>
    <dgm:cxn modelId="{5913E423-F438-408B-A5C5-17938B96F5B0}" type="presParOf" srcId="{6A2A84B4-D87A-480A-AD1B-366A084E1521}" destId="{C34F08E3-3BDD-4EDF-9B9A-4017116E8C25}" srcOrd="2" destOrd="0" presId="urn:microsoft.com/office/officeart/2005/8/layout/hierarchy1"/>
    <dgm:cxn modelId="{1AC3C0E6-8FB0-438E-B7CD-B9303EE90E83}" type="presParOf" srcId="{6A2A84B4-D87A-480A-AD1B-366A084E1521}" destId="{29EC1610-9CB2-41D4-83DF-83662984DFC1}" srcOrd="3" destOrd="0" presId="urn:microsoft.com/office/officeart/2005/8/layout/hierarchy1"/>
    <dgm:cxn modelId="{FD1E82EB-186F-4AFE-A4C1-FA20F49CBDFC}" type="presParOf" srcId="{29EC1610-9CB2-41D4-83DF-83662984DFC1}" destId="{0AE64B99-0F7E-4306-8546-917DC6059347}" srcOrd="0" destOrd="0" presId="urn:microsoft.com/office/officeart/2005/8/layout/hierarchy1"/>
    <dgm:cxn modelId="{A83AD2C0-FB07-4BFD-9BD7-CD51DBD5E9B9}" type="presParOf" srcId="{0AE64B99-0F7E-4306-8546-917DC6059347}" destId="{9A9AE8ED-B622-4D3B-8585-04303200F153}" srcOrd="0" destOrd="0" presId="urn:microsoft.com/office/officeart/2005/8/layout/hierarchy1"/>
    <dgm:cxn modelId="{4C8E0C2F-6740-4C21-A520-E4366B157D03}" type="presParOf" srcId="{0AE64B99-0F7E-4306-8546-917DC6059347}" destId="{ED6DEF9B-39C6-4707-8F14-3E94642121FA}" srcOrd="1" destOrd="0" presId="urn:microsoft.com/office/officeart/2005/8/layout/hierarchy1"/>
    <dgm:cxn modelId="{6CBDCFF7-E27C-41F7-A710-354EBCB3D4BF}" type="presParOf" srcId="{29EC1610-9CB2-41D4-83DF-83662984DFC1}" destId="{07229BE8-DA95-4F10-96AC-C6EDB292784C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817601-BB16-4234-8A32-49BA43CDD407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pPr rtl="1"/>
          <a:endParaRPr lang="fa-IR"/>
        </a:p>
      </dgm:t>
    </dgm:pt>
    <dgm:pt modelId="{1274C775-F9EE-4614-B332-F296CBAEA392}">
      <dgm:prSet phldrT="[Text]" custT="1"/>
      <dgm:spPr/>
      <dgm:t>
        <a:bodyPr/>
        <a:lstStyle/>
        <a:p>
          <a:pPr rtl="1"/>
          <a:r>
            <a:rPr lang="fa-IR" sz="2000" dirty="0" smtClean="0">
              <a:cs typeface="B Mitra" pitchFamily="2" charset="-78"/>
            </a:rPr>
            <a:t>انواع تعادل</a:t>
          </a:r>
          <a:endParaRPr lang="fa-IR" sz="2000" dirty="0">
            <a:cs typeface="B Mitra" pitchFamily="2" charset="-78"/>
          </a:endParaRPr>
        </a:p>
      </dgm:t>
    </dgm:pt>
    <dgm:pt modelId="{1F02C863-6F5F-49D4-88EB-E729BE5DDBBE}" type="parTrans" cxnId="{8D4465DE-05E1-4D07-8F02-60D0B3E92182}">
      <dgm:prSet/>
      <dgm:spPr/>
      <dgm:t>
        <a:bodyPr/>
        <a:lstStyle/>
        <a:p>
          <a:pPr rtl="1"/>
          <a:endParaRPr lang="fa-IR"/>
        </a:p>
      </dgm:t>
    </dgm:pt>
    <dgm:pt modelId="{02A88520-EA64-43A9-B0DB-7983E064C89D}" type="sibTrans" cxnId="{8D4465DE-05E1-4D07-8F02-60D0B3E92182}">
      <dgm:prSet/>
      <dgm:spPr/>
      <dgm:t>
        <a:bodyPr/>
        <a:lstStyle/>
        <a:p>
          <a:pPr rtl="1"/>
          <a:endParaRPr lang="fa-IR"/>
        </a:p>
      </dgm:t>
    </dgm:pt>
    <dgm:pt modelId="{4E5AB59B-BAD2-4E82-8AD6-4656CE57270A}">
      <dgm:prSet phldrT="[Text]" custT="1"/>
      <dgm:spPr/>
      <dgm:t>
        <a:bodyPr/>
        <a:lstStyle/>
        <a:p>
          <a:pPr rtl="1"/>
          <a:r>
            <a:rPr lang="fa-IR" sz="2000" dirty="0" smtClean="0">
              <a:cs typeface="B Mitra" pitchFamily="2" charset="-78"/>
            </a:rPr>
            <a:t>تعادل پویا (حرکتی)</a:t>
          </a:r>
          <a:endParaRPr lang="fa-IR" sz="2000" dirty="0">
            <a:cs typeface="B Mitra" pitchFamily="2" charset="-78"/>
          </a:endParaRPr>
        </a:p>
      </dgm:t>
    </dgm:pt>
    <dgm:pt modelId="{A5E0023F-2131-46AD-809B-50E62CE38A10}" type="parTrans" cxnId="{18A194E2-E608-4125-A49C-4480EF4309C5}">
      <dgm:prSet/>
      <dgm:spPr/>
      <dgm:t>
        <a:bodyPr/>
        <a:lstStyle/>
        <a:p>
          <a:pPr rtl="1"/>
          <a:endParaRPr lang="fa-IR"/>
        </a:p>
      </dgm:t>
    </dgm:pt>
    <dgm:pt modelId="{8C51A5EC-D8FA-48E6-863E-D8BC84D1F9B3}" type="sibTrans" cxnId="{18A194E2-E608-4125-A49C-4480EF4309C5}">
      <dgm:prSet/>
      <dgm:spPr/>
      <dgm:t>
        <a:bodyPr/>
        <a:lstStyle/>
        <a:p>
          <a:pPr rtl="1"/>
          <a:endParaRPr lang="fa-IR"/>
        </a:p>
      </dgm:t>
    </dgm:pt>
    <dgm:pt modelId="{8EF34838-8C74-4426-BA1C-A41DAAA85F50}">
      <dgm:prSet phldrT="[Text]" custT="1"/>
      <dgm:spPr/>
      <dgm:t>
        <a:bodyPr/>
        <a:lstStyle/>
        <a:p>
          <a:pPr rtl="1"/>
          <a:r>
            <a:rPr lang="fa-IR" sz="2000" dirty="0" smtClean="0">
              <a:cs typeface="B Mitra" pitchFamily="2" charset="-78"/>
            </a:rPr>
            <a:t>تعادل ایستا (ساکن )</a:t>
          </a:r>
          <a:endParaRPr lang="fa-IR" sz="2000" dirty="0">
            <a:cs typeface="B Mitra" pitchFamily="2" charset="-78"/>
          </a:endParaRPr>
        </a:p>
      </dgm:t>
    </dgm:pt>
    <dgm:pt modelId="{0227A935-0650-4DEB-8B3A-B32C01BA20BB}" type="parTrans" cxnId="{29204B71-65C7-44BA-8936-73CE059214F1}">
      <dgm:prSet/>
      <dgm:spPr/>
      <dgm:t>
        <a:bodyPr/>
        <a:lstStyle/>
        <a:p>
          <a:pPr rtl="1"/>
          <a:endParaRPr lang="fa-IR"/>
        </a:p>
      </dgm:t>
    </dgm:pt>
    <dgm:pt modelId="{7A160F75-6C47-4607-8997-50264F3D31AC}" type="sibTrans" cxnId="{29204B71-65C7-44BA-8936-73CE059214F1}">
      <dgm:prSet/>
      <dgm:spPr/>
      <dgm:t>
        <a:bodyPr/>
        <a:lstStyle/>
        <a:p>
          <a:pPr rtl="1"/>
          <a:endParaRPr lang="fa-IR"/>
        </a:p>
      </dgm:t>
    </dgm:pt>
    <dgm:pt modelId="{E081A5F6-16D4-47B7-B119-0D8D023491F7}" type="pres">
      <dgm:prSet presAssocID="{BD817601-BB16-4234-8A32-49BA43CDD40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13631102-7194-4DDD-815B-A3F47C31B2A5}" type="pres">
      <dgm:prSet presAssocID="{1274C775-F9EE-4614-B332-F296CBAEA392}" presName="hierRoot1" presStyleCnt="0"/>
      <dgm:spPr/>
    </dgm:pt>
    <dgm:pt modelId="{6E98BC79-B08D-4E35-B143-523C3A6272A3}" type="pres">
      <dgm:prSet presAssocID="{1274C775-F9EE-4614-B332-F296CBAEA392}" presName="composite" presStyleCnt="0"/>
      <dgm:spPr/>
    </dgm:pt>
    <dgm:pt modelId="{DC263652-56B7-4C32-AA18-745FC8A8E2AD}" type="pres">
      <dgm:prSet presAssocID="{1274C775-F9EE-4614-B332-F296CBAEA392}" presName="background" presStyleLbl="node0" presStyleIdx="0" presStyleCnt="1"/>
      <dgm:spPr/>
    </dgm:pt>
    <dgm:pt modelId="{D2E76661-E1D8-4286-8AD5-CE50E8503C17}" type="pres">
      <dgm:prSet presAssocID="{1274C775-F9EE-4614-B332-F296CBAEA39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DF126BD-DF28-4CAA-8D15-50D249C9A86B}" type="pres">
      <dgm:prSet presAssocID="{1274C775-F9EE-4614-B332-F296CBAEA392}" presName="hierChild2" presStyleCnt="0"/>
      <dgm:spPr/>
    </dgm:pt>
    <dgm:pt modelId="{B177598B-E29B-490E-8255-A7FA6DF6BA71}" type="pres">
      <dgm:prSet presAssocID="{A5E0023F-2131-46AD-809B-50E62CE38A10}" presName="Name10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A9C348A1-E06E-47AB-BB5D-E4E7600CED71}" type="pres">
      <dgm:prSet presAssocID="{4E5AB59B-BAD2-4E82-8AD6-4656CE57270A}" presName="hierRoot2" presStyleCnt="0"/>
      <dgm:spPr/>
    </dgm:pt>
    <dgm:pt modelId="{785CD035-EE6C-46DD-AC74-294718784416}" type="pres">
      <dgm:prSet presAssocID="{4E5AB59B-BAD2-4E82-8AD6-4656CE57270A}" presName="composite2" presStyleCnt="0"/>
      <dgm:spPr/>
    </dgm:pt>
    <dgm:pt modelId="{3C0EE3A8-DD29-46A5-A056-91ADC8FD9AC6}" type="pres">
      <dgm:prSet presAssocID="{4E5AB59B-BAD2-4E82-8AD6-4656CE57270A}" presName="background2" presStyleLbl="node2" presStyleIdx="0" presStyleCnt="2"/>
      <dgm:spPr/>
    </dgm:pt>
    <dgm:pt modelId="{E7B05326-3E9B-42D6-B477-7478DD3E724F}" type="pres">
      <dgm:prSet presAssocID="{4E5AB59B-BAD2-4E82-8AD6-4656CE57270A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BFDA212-FB4E-4F86-8AE9-C1CF332AF852}" type="pres">
      <dgm:prSet presAssocID="{4E5AB59B-BAD2-4E82-8AD6-4656CE57270A}" presName="hierChild3" presStyleCnt="0"/>
      <dgm:spPr/>
    </dgm:pt>
    <dgm:pt modelId="{BD4A4D0D-2959-48B8-AB78-40FDE5E69E11}" type="pres">
      <dgm:prSet presAssocID="{0227A935-0650-4DEB-8B3A-B32C01BA20BB}" presName="Name10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2E1D89E4-D897-49FC-BB6A-146AE3BE7A2A}" type="pres">
      <dgm:prSet presAssocID="{8EF34838-8C74-4426-BA1C-A41DAAA85F50}" presName="hierRoot2" presStyleCnt="0"/>
      <dgm:spPr/>
    </dgm:pt>
    <dgm:pt modelId="{FE4560C0-E4A6-4123-BC16-450DDDCE0AC1}" type="pres">
      <dgm:prSet presAssocID="{8EF34838-8C74-4426-BA1C-A41DAAA85F50}" presName="composite2" presStyleCnt="0"/>
      <dgm:spPr/>
    </dgm:pt>
    <dgm:pt modelId="{01D5B11F-C07E-4168-BB10-539EA99C5E14}" type="pres">
      <dgm:prSet presAssocID="{8EF34838-8C74-4426-BA1C-A41DAAA85F50}" presName="background2" presStyleLbl="node2" presStyleIdx="1" presStyleCnt="2"/>
      <dgm:spPr/>
    </dgm:pt>
    <dgm:pt modelId="{A914BC7C-E228-4E0D-90CA-2623B6F2E16C}" type="pres">
      <dgm:prSet presAssocID="{8EF34838-8C74-4426-BA1C-A41DAAA85F5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A1D2135-9196-45EA-B208-71C0643EE584}" type="pres">
      <dgm:prSet presAssocID="{8EF34838-8C74-4426-BA1C-A41DAAA85F50}" presName="hierChild3" presStyleCnt="0"/>
      <dgm:spPr/>
    </dgm:pt>
  </dgm:ptLst>
  <dgm:cxnLst>
    <dgm:cxn modelId="{5DC5ECC2-FF5E-4D75-BA4C-84DB544580BC}" type="presOf" srcId="{A5E0023F-2131-46AD-809B-50E62CE38A10}" destId="{B177598B-E29B-490E-8255-A7FA6DF6BA71}" srcOrd="0" destOrd="0" presId="urn:microsoft.com/office/officeart/2005/8/layout/hierarchy1"/>
    <dgm:cxn modelId="{29204B71-65C7-44BA-8936-73CE059214F1}" srcId="{1274C775-F9EE-4614-B332-F296CBAEA392}" destId="{8EF34838-8C74-4426-BA1C-A41DAAA85F50}" srcOrd="1" destOrd="0" parTransId="{0227A935-0650-4DEB-8B3A-B32C01BA20BB}" sibTransId="{7A160F75-6C47-4607-8997-50264F3D31AC}"/>
    <dgm:cxn modelId="{436D82B4-ADBF-46A8-B6DA-0D79BBD7F530}" type="presOf" srcId="{0227A935-0650-4DEB-8B3A-B32C01BA20BB}" destId="{BD4A4D0D-2959-48B8-AB78-40FDE5E69E11}" srcOrd="0" destOrd="0" presId="urn:microsoft.com/office/officeart/2005/8/layout/hierarchy1"/>
    <dgm:cxn modelId="{5CE674A9-0A75-4025-B861-6E23DA0D0453}" type="presOf" srcId="{BD817601-BB16-4234-8A32-49BA43CDD407}" destId="{E081A5F6-16D4-47B7-B119-0D8D023491F7}" srcOrd="0" destOrd="0" presId="urn:microsoft.com/office/officeart/2005/8/layout/hierarchy1"/>
    <dgm:cxn modelId="{55311BFC-26DB-4742-85AC-EC36B85E68EF}" type="presOf" srcId="{4E5AB59B-BAD2-4E82-8AD6-4656CE57270A}" destId="{E7B05326-3E9B-42D6-B477-7478DD3E724F}" srcOrd="0" destOrd="0" presId="urn:microsoft.com/office/officeart/2005/8/layout/hierarchy1"/>
    <dgm:cxn modelId="{031A0E3C-A865-40F4-B651-FA8FCA86C93D}" type="presOf" srcId="{1274C775-F9EE-4614-B332-F296CBAEA392}" destId="{D2E76661-E1D8-4286-8AD5-CE50E8503C17}" srcOrd="0" destOrd="0" presId="urn:microsoft.com/office/officeart/2005/8/layout/hierarchy1"/>
    <dgm:cxn modelId="{18A194E2-E608-4125-A49C-4480EF4309C5}" srcId="{1274C775-F9EE-4614-B332-F296CBAEA392}" destId="{4E5AB59B-BAD2-4E82-8AD6-4656CE57270A}" srcOrd="0" destOrd="0" parTransId="{A5E0023F-2131-46AD-809B-50E62CE38A10}" sibTransId="{8C51A5EC-D8FA-48E6-863E-D8BC84D1F9B3}"/>
    <dgm:cxn modelId="{C3F479CA-578A-4EBF-A1BF-CEDC204A8C73}" type="presOf" srcId="{8EF34838-8C74-4426-BA1C-A41DAAA85F50}" destId="{A914BC7C-E228-4E0D-90CA-2623B6F2E16C}" srcOrd="0" destOrd="0" presId="urn:microsoft.com/office/officeart/2005/8/layout/hierarchy1"/>
    <dgm:cxn modelId="{8D4465DE-05E1-4D07-8F02-60D0B3E92182}" srcId="{BD817601-BB16-4234-8A32-49BA43CDD407}" destId="{1274C775-F9EE-4614-B332-F296CBAEA392}" srcOrd="0" destOrd="0" parTransId="{1F02C863-6F5F-49D4-88EB-E729BE5DDBBE}" sibTransId="{02A88520-EA64-43A9-B0DB-7983E064C89D}"/>
    <dgm:cxn modelId="{C7E4F59E-C1BE-48B6-8E1A-56A3CC97BD19}" type="presParOf" srcId="{E081A5F6-16D4-47B7-B119-0D8D023491F7}" destId="{13631102-7194-4DDD-815B-A3F47C31B2A5}" srcOrd="0" destOrd="0" presId="urn:microsoft.com/office/officeart/2005/8/layout/hierarchy1"/>
    <dgm:cxn modelId="{5E2CC912-DFDB-4285-A01B-BA310CB06A83}" type="presParOf" srcId="{13631102-7194-4DDD-815B-A3F47C31B2A5}" destId="{6E98BC79-B08D-4E35-B143-523C3A6272A3}" srcOrd="0" destOrd="0" presId="urn:microsoft.com/office/officeart/2005/8/layout/hierarchy1"/>
    <dgm:cxn modelId="{453EA074-B717-427C-BD90-086005315076}" type="presParOf" srcId="{6E98BC79-B08D-4E35-B143-523C3A6272A3}" destId="{DC263652-56B7-4C32-AA18-745FC8A8E2AD}" srcOrd="0" destOrd="0" presId="urn:microsoft.com/office/officeart/2005/8/layout/hierarchy1"/>
    <dgm:cxn modelId="{5CE8129F-3DFC-4FD4-A3FD-1F6060978F4B}" type="presParOf" srcId="{6E98BC79-B08D-4E35-B143-523C3A6272A3}" destId="{D2E76661-E1D8-4286-8AD5-CE50E8503C17}" srcOrd="1" destOrd="0" presId="urn:microsoft.com/office/officeart/2005/8/layout/hierarchy1"/>
    <dgm:cxn modelId="{330B9A9C-BA2A-4C1A-B483-04CA7BF89EF9}" type="presParOf" srcId="{13631102-7194-4DDD-815B-A3F47C31B2A5}" destId="{DDF126BD-DF28-4CAA-8D15-50D249C9A86B}" srcOrd="1" destOrd="0" presId="urn:microsoft.com/office/officeart/2005/8/layout/hierarchy1"/>
    <dgm:cxn modelId="{AD921CE4-A0DD-4C8E-BA7D-8BB236091804}" type="presParOf" srcId="{DDF126BD-DF28-4CAA-8D15-50D249C9A86B}" destId="{B177598B-E29B-490E-8255-A7FA6DF6BA71}" srcOrd="0" destOrd="0" presId="urn:microsoft.com/office/officeart/2005/8/layout/hierarchy1"/>
    <dgm:cxn modelId="{E739894B-CC6D-4121-97B5-3DED14941702}" type="presParOf" srcId="{DDF126BD-DF28-4CAA-8D15-50D249C9A86B}" destId="{A9C348A1-E06E-47AB-BB5D-E4E7600CED71}" srcOrd="1" destOrd="0" presId="urn:microsoft.com/office/officeart/2005/8/layout/hierarchy1"/>
    <dgm:cxn modelId="{5234BA05-E3CB-4809-A39F-6B2DD97C4F3C}" type="presParOf" srcId="{A9C348A1-E06E-47AB-BB5D-E4E7600CED71}" destId="{785CD035-EE6C-46DD-AC74-294718784416}" srcOrd="0" destOrd="0" presId="urn:microsoft.com/office/officeart/2005/8/layout/hierarchy1"/>
    <dgm:cxn modelId="{6022FDAF-9105-4BF5-A626-B1BA28C1EECE}" type="presParOf" srcId="{785CD035-EE6C-46DD-AC74-294718784416}" destId="{3C0EE3A8-DD29-46A5-A056-91ADC8FD9AC6}" srcOrd="0" destOrd="0" presId="urn:microsoft.com/office/officeart/2005/8/layout/hierarchy1"/>
    <dgm:cxn modelId="{31CFA88B-D5B0-4EE7-88BC-9F77E5D6A884}" type="presParOf" srcId="{785CD035-EE6C-46DD-AC74-294718784416}" destId="{E7B05326-3E9B-42D6-B477-7478DD3E724F}" srcOrd="1" destOrd="0" presId="urn:microsoft.com/office/officeart/2005/8/layout/hierarchy1"/>
    <dgm:cxn modelId="{0EEA7321-A96E-4060-801A-3E7F5D3FD2B1}" type="presParOf" srcId="{A9C348A1-E06E-47AB-BB5D-E4E7600CED71}" destId="{5BFDA212-FB4E-4F86-8AE9-C1CF332AF852}" srcOrd="1" destOrd="0" presId="urn:microsoft.com/office/officeart/2005/8/layout/hierarchy1"/>
    <dgm:cxn modelId="{6A1C8F8C-3E7B-45C9-80E0-0CD17CDC85CA}" type="presParOf" srcId="{DDF126BD-DF28-4CAA-8D15-50D249C9A86B}" destId="{BD4A4D0D-2959-48B8-AB78-40FDE5E69E11}" srcOrd="2" destOrd="0" presId="urn:microsoft.com/office/officeart/2005/8/layout/hierarchy1"/>
    <dgm:cxn modelId="{FB52A89F-DE88-45E1-A5BF-9E54CE59C48E}" type="presParOf" srcId="{DDF126BD-DF28-4CAA-8D15-50D249C9A86B}" destId="{2E1D89E4-D897-49FC-BB6A-146AE3BE7A2A}" srcOrd="3" destOrd="0" presId="urn:microsoft.com/office/officeart/2005/8/layout/hierarchy1"/>
    <dgm:cxn modelId="{07896110-ACED-43D0-BF66-33F58597424A}" type="presParOf" srcId="{2E1D89E4-D897-49FC-BB6A-146AE3BE7A2A}" destId="{FE4560C0-E4A6-4123-BC16-450DDDCE0AC1}" srcOrd="0" destOrd="0" presId="urn:microsoft.com/office/officeart/2005/8/layout/hierarchy1"/>
    <dgm:cxn modelId="{6AF00553-5321-4F3B-A127-7EB1863C9A98}" type="presParOf" srcId="{FE4560C0-E4A6-4123-BC16-450DDDCE0AC1}" destId="{01D5B11F-C07E-4168-BB10-539EA99C5E14}" srcOrd="0" destOrd="0" presId="urn:microsoft.com/office/officeart/2005/8/layout/hierarchy1"/>
    <dgm:cxn modelId="{5B6D128A-89BA-40E5-8623-99EEB7507559}" type="presParOf" srcId="{FE4560C0-E4A6-4123-BC16-450DDDCE0AC1}" destId="{A914BC7C-E228-4E0D-90CA-2623B6F2E16C}" srcOrd="1" destOrd="0" presId="urn:microsoft.com/office/officeart/2005/8/layout/hierarchy1"/>
    <dgm:cxn modelId="{268BA6DB-663B-4A91-95DA-F0C2A1D8B0C7}" type="presParOf" srcId="{2E1D89E4-D897-49FC-BB6A-146AE3BE7A2A}" destId="{2A1D2135-9196-45EA-B208-71C0643EE584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4F08E3-3BDD-4EDF-9B9A-4017116E8C25}">
      <dsp:nvSpPr>
        <dsp:cNvPr id="0" name=""/>
        <dsp:cNvSpPr/>
      </dsp:nvSpPr>
      <dsp:spPr>
        <a:xfrm>
          <a:off x="2933104" y="1622110"/>
          <a:ext cx="1570467" cy="601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9889"/>
              </a:lnTo>
              <a:lnTo>
                <a:pt x="1570467" y="409889"/>
              </a:lnTo>
              <a:lnTo>
                <a:pt x="1570467" y="60147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0857BB-6D8C-49D0-B153-1E9EE1AD5FB4}">
      <dsp:nvSpPr>
        <dsp:cNvPr id="0" name=""/>
        <dsp:cNvSpPr/>
      </dsp:nvSpPr>
      <dsp:spPr>
        <a:xfrm>
          <a:off x="1343879" y="1622110"/>
          <a:ext cx="1589225" cy="601476"/>
        </a:xfrm>
        <a:custGeom>
          <a:avLst/>
          <a:gdLst/>
          <a:ahLst/>
          <a:cxnLst/>
          <a:rect l="0" t="0" r="0" b="0"/>
          <a:pathLst>
            <a:path>
              <a:moveTo>
                <a:pt x="1589225" y="0"/>
              </a:moveTo>
              <a:lnTo>
                <a:pt x="1589225" y="409889"/>
              </a:lnTo>
              <a:lnTo>
                <a:pt x="0" y="409889"/>
              </a:lnTo>
              <a:lnTo>
                <a:pt x="0" y="60147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D50AD-A325-42AF-A8AB-ADD585B1993F}">
      <dsp:nvSpPr>
        <dsp:cNvPr id="0" name=""/>
        <dsp:cNvSpPr/>
      </dsp:nvSpPr>
      <dsp:spPr>
        <a:xfrm>
          <a:off x="1899046" y="308857"/>
          <a:ext cx="2068115" cy="13132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7653E0-9A50-430E-BA3D-609C5383B614}">
      <dsp:nvSpPr>
        <dsp:cNvPr id="0" name=""/>
        <dsp:cNvSpPr/>
      </dsp:nvSpPr>
      <dsp:spPr>
        <a:xfrm>
          <a:off x="2128837" y="527158"/>
          <a:ext cx="2068115" cy="131325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آمادگی جسمانی</a:t>
          </a:r>
          <a:endParaRPr lang="fa-IR" sz="2000" kern="1200" dirty="0">
            <a:cs typeface="B Mitra" pitchFamily="2" charset="-78"/>
          </a:endParaRPr>
        </a:p>
      </dsp:txBody>
      <dsp:txXfrm>
        <a:off x="2128837" y="527158"/>
        <a:ext cx="2068115" cy="1313253"/>
      </dsp:txXfrm>
    </dsp:sp>
    <dsp:sp modelId="{4BACAB47-29AE-4B05-906C-E4BA7A56940F}">
      <dsp:nvSpPr>
        <dsp:cNvPr id="0" name=""/>
        <dsp:cNvSpPr/>
      </dsp:nvSpPr>
      <dsp:spPr>
        <a:xfrm>
          <a:off x="3202" y="2223587"/>
          <a:ext cx="2681353" cy="13132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B7A827-7A0B-41C9-B17E-60D3DE114FD0}">
      <dsp:nvSpPr>
        <dsp:cNvPr id="0" name=""/>
        <dsp:cNvSpPr/>
      </dsp:nvSpPr>
      <dsp:spPr>
        <a:xfrm>
          <a:off x="232993" y="2441889"/>
          <a:ext cx="2681353" cy="131325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آمادگی وابسته به اجرا و حرکت 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( آمادگی جسمانی تخصصی یا مهارتی )</a:t>
          </a:r>
          <a:endParaRPr lang="fa-IR" sz="2000" kern="1200" dirty="0">
            <a:cs typeface="B Mitra" pitchFamily="2" charset="-78"/>
          </a:endParaRPr>
        </a:p>
      </dsp:txBody>
      <dsp:txXfrm>
        <a:off x="232993" y="2441889"/>
        <a:ext cx="2681353" cy="1313253"/>
      </dsp:txXfrm>
    </dsp:sp>
    <dsp:sp modelId="{9A9AE8ED-B622-4D3B-8585-04303200F153}">
      <dsp:nvSpPr>
        <dsp:cNvPr id="0" name=""/>
        <dsp:cNvSpPr/>
      </dsp:nvSpPr>
      <dsp:spPr>
        <a:xfrm>
          <a:off x="3144137" y="2223587"/>
          <a:ext cx="2718868" cy="13132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DEF9B-39C6-4707-8F14-3E94642121FA}">
      <dsp:nvSpPr>
        <dsp:cNvPr id="0" name=""/>
        <dsp:cNvSpPr/>
      </dsp:nvSpPr>
      <dsp:spPr>
        <a:xfrm>
          <a:off x="3373928" y="2441889"/>
          <a:ext cx="2718868" cy="131325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آمادگی وابسته به  تندرستی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( آمادگی جسمانی عمومی )</a:t>
          </a:r>
          <a:endParaRPr lang="fa-IR" sz="2000" kern="1200" dirty="0">
            <a:cs typeface="B Mitra" pitchFamily="2" charset="-78"/>
          </a:endParaRPr>
        </a:p>
      </dsp:txBody>
      <dsp:txXfrm>
        <a:off x="3373928" y="2441889"/>
        <a:ext cx="2718868" cy="13132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4A4D0D-2959-48B8-AB78-40FDE5E69E11}">
      <dsp:nvSpPr>
        <dsp:cNvPr id="0" name=""/>
        <dsp:cNvSpPr/>
      </dsp:nvSpPr>
      <dsp:spPr>
        <a:xfrm>
          <a:off x="2665377" y="890769"/>
          <a:ext cx="856044" cy="4073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630"/>
              </a:lnTo>
              <a:lnTo>
                <a:pt x="856044" y="277630"/>
              </a:lnTo>
              <a:lnTo>
                <a:pt x="856044" y="40739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77598B-E29B-490E-8255-A7FA6DF6BA71}">
      <dsp:nvSpPr>
        <dsp:cNvPr id="0" name=""/>
        <dsp:cNvSpPr/>
      </dsp:nvSpPr>
      <dsp:spPr>
        <a:xfrm>
          <a:off x="1809333" y="890769"/>
          <a:ext cx="856044" cy="407399"/>
        </a:xfrm>
        <a:custGeom>
          <a:avLst/>
          <a:gdLst/>
          <a:ahLst/>
          <a:cxnLst/>
          <a:rect l="0" t="0" r="0" b="0"/>
          <a:pathLst>
            <a:path>
              <a:moveTo>
                <a:pt x="856044" y="0"/>
              </a:moveTo>
              <a:lnTo>
                <a:pt x="856044" y="277630"/>
              </a:lnTo>
              <a:lnTo>
                <a:pt x="0" y="277630"/>
              </a:lnTo>
              <a:lnTo>
                <a:pt x="0" y="40739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263652-56B7-4C32-AA18-745FC8A8E2AD}">
      <dsp:nvSpPr>
        <dsp:cNvPr id="0" name=""/>
        <dsp:cNvSpPr/>
      </dsp:nvSpPr>
      <dsp:spPr>
        <a:xfrm>
          <a:off x="1964977" y="1261"/>
          <a:ext cx="1400800" cy="8895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E76661-E1D8-4286-8AD5-CE50E8503C17}">
      <dsp:nvSpPr>
        <dsp:cNvPr id="0" name=""/>
        <dsp:cNvSpPr/>
      </dsp:nvSpPr>
      <dsp:spPr>
        <a:xfrm>
          <a:off x="2120622" y="149123"/>
          <a:ext cx="1400800" cy="88950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انواع تعادل</a:t>
          </a:r>
          <a:endParaRPr lang="fa-IR" sz="2000" kern="1200" dirty="0">
            <a:cs typeface="B Mitra" pitchFamily="2" charset="-78"/>
          </a:endParaRPr>
        </a:p>
      </dsp:txBody>
      <dsp:txXfrm>
        <a:off x="2120622" y="149123"/>
        <a:ext cx="1400800" cy="889508"/>
      </dsp:txXfrm>
    </dsp:sp>
    <dsp:sp modelId="{3C0EE3A8-DD29-46A5-A056-91ADC8FD9AC6}">
      <dsp:nvSpPr>
        <dsp:cNvPr id="0" name=""/>
        <dsp:cNvSpPr/>
      </dsp:nvSpPr>
      <dsp:spPr>
        <a:xfrm>
          <a:off x="1108933" y="1298168"/>
          <a:ext cx="1400800" cy="8895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B05326-3E9B-42D6-B477-7478DD3E724F}">
      <dsp:nvSpPr>
        <dsp:cNvPr id="0" name=""/>
        <dsp:cNvSpPr/>
      </dsp:nvSpPr>
      <dsp:spPr>
        <a:xfrm>
          <a:off x="1264577" y="1446030"/>
          <a:ext cx="1400800" cy="88950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تعادل پویا (حرکتی)</a:t>
          </a:r>
          <a:endParaRPr lang="fa-IR" sz="2000" kern="1200" dirty="0">
            <a:cs typeface="B Mitra" pitchFamily="2" charset="-78"/>
          </a:endParaRPr>
        </a:p>
      </dsp:txBody>
      <dsp:txXfrm>
        <a:off x="1264577" y="1446030"/>
        <a:ext cx="1400800" cy="889508"/>
      </dsp:txXfrm>
    </dsp:sp>
    <dsp:sp modelId="{01D5B11F-C07E-4168-BB10-539EA99C5E14}">
      <dsp:nvSpPr>
        <dsp:cNvPr id="0" name=""/>
        <dsp:cNvSpPr/>
      </dsp:nvSpPr>
      <dsp:spPr>
        <a:xfrm>
          <a:off x="2821022" y="1298168"/>
          <a:ext cx="1400800" cy="8895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14BC7C-E228-4E0D-90CA-2623B6F2E16C}">
      <dsp:nvSpPr>
        <dsp:cNvPr id="0" name=""/>
        <dsp:cNvSpPr/>
      </dsp:nvSpPr>
      <dsp:spPr>
        <a:xfrm>
          <a:off x="2976666" y="1446030"/>
          <a:ext cx="1400800" cy="88950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Mitra" pitchFamily="2" charset="-78"/>
            </a:rPr>
            <a:t>تعادل ایستا (ساکن )</a:t>
          </a:r>
          <a:endParaRPr lang="fa-IR" sz="2000" kern="1200" dirty="0">
            <a:cs typeface="B Mitra" pitchFamily="2" charset="-78"/>
          </a:endParaRPr>
        </a:p>
      </dsp:txBody>
      <dsp:txXfrm>
        <a:off x="2976666" y="1446030"/>
        <a:ext cx="1400800" cy="889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3187700"/>
            <a:ext cx="6172200" cy="850900"/>
          </a:xfrm>
        </p:spPr>
        <p:txBody>
          <a:bodyPr/>
          <a:lstStyle>
            <a:lvl1pPr>
              <a:defRPr sz="4400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1850" y="4452938"/>
            <a:ext cx="6248400" cy="5334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fa-IR" smtClean="0"/>
              <a:t>Click to edit Master subtitle style</a:t>
            </a:r>
            <a:endParaRPr lang="fa-IR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85D5E77-139C-4AE7-975D-B5C6F16D144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59373-27CD-4DB5-B1AF-9894493CDF9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0"/>
            <a:ext cx="2000250" cy="6400800"/>
          </a:xfrm>
        </p:spPr>
        <p:txBody>
          <a:bodyPr vert="eaVert"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0"/>
            <a:ext cx="5848350" cy="6400800"/>
          </a:xfrm>
        </p:spPr>
        <p:txBody>
          <a:bodyPr vert="eaVert"/>
          <a:lstStyle/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2607F-B14B-4D2B-9922-A84C771419A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7D2AD-D3F3-4192-A0AD-41E4EA64647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40901-834D-42BC-9BAF-EBD31C614D6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990600"/>
            <a:ext cx="39243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990600"/>
            <a:ext cx="39243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C619F-B0AC-4DA6-B1B2-9C124CB609A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F4073-A295-4EC9-8D6B-6F5E60A22BBD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CD833-E2F8-4120-AEA8-EE6085193CB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C920F-E88B-4107-8076-E3AB8B101E9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6C060-A10D-4857-BA41-D653D63727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a-IR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a-IR" smtClean="0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a-I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496B9-37BE-47FD-BF6E-50154A7F710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0"/>
            <a:ext cx="8001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a-I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990600"/>
            <a:ext cx="8001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a-IR" smtClean="0"/>
              <a:t>Click to edit Master text styles</a:t>
            </a:r>
          </a:p>
          <a:p>
            <a:pPr lvl="1"/>
            <a:r>
              <a:rPr lang="fa-IR" smtClean="0"/>
              <a:t>Second level</a:t>
            </a:r>
          </a:p>
          <a:p>
            <a:pPr lvl="2"/>
            <a:r>
              <a:rPr lang="fa-IR" smtClean="0"/>
              <a:t>Third level</a:t>
            </a:r>
          </a:p>
          <a:p>
            <a:pPr lvl="3"/>
            <a:r>
              <a:rPr lang="fa-IR" smtClean="0"/>
              <a:t>Fourth level</a:t>
            </a:r>
          </a:p>
          <a:p>
            <a:pPr lvl="4"/>
            <a:r>
              <a:rPr lang="fa-I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1402437-FBAE-4A23-9340-CFFE2BCE0D76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533400"/>
            <a:ext cx="6172200" cy="3276600"/>
          </a:xfrm>
        </p:spPr>
        <p:txBody>
          <a:bodyPr/>
          <a:lstStyle/>
          <a:p>
            <a:pPr algn="ctr" rtl="0"/>
            <a:r>
              <a:rPr lang="fa-IR" sz="4000" b="1" dirty="0" smtClean="0">
                <a:solidFill>
                  <a:schemeClr val="tx1"/>
                </a:solidFill>
                <a:cs typeface="B Mitra" pitchFamily="2" charset="-78"/>
              </a:rPr>
              <a:t>مبانی آمادگی جسمانی</a:t>
            </a:r>
            <a:endParaRPr lang="fa-IR" sz="4000" b="1" dirty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048000"/>
            <a:ext cx="6248400" cy="2895600"/>
          </a:xfrm>
        </p:spPr>
        <p:txBody>
          <a:bodyPr/>
          <a:lstStyle/>
          <a:p>
            <a:pPr algn="ctr"/>
            <a:r>
              <a:rPr lang="fa-IR" sz="3200" b="0" dirty="0" smtClean="0">
                <a:cs typeface="B Mitra" pitchFamily="2" charset="-78"/>
              </a:rPr>
              <a:t>رعنا کرمی</a:t>
            </a:r>
            <a:endParaRPr lang="en-US" sz="3200" b="0" dirty="0" smtClean="0">
              <a:cs typeface="B Mitra" pitchFamily="2" charset="-78"/>
            </a:endParaRPr>
          </a:p>
          <a:p>
            <a:pPr algn="ctr"/>
            <a:endParaRPr lang="fa-IR" sz="3200" b="0" dirty="0" smtClean="0">
              <a:cs typeface="B Mitra" pitchFamily="2" charset="-78"/>
            </a:endParaRPr>
          </a:p>
          <a:p>
            <a:pPr algn="ctr"/>
            <a:endParaRPr lang="fa-IR" sz="3200" b="0" dirty="0" smtClean="0">
              <a:cs typeface="B Mitra" pitchFamily="2" charset="-78"/>
            </a:endParaRPr>
          </a:p>
          <a:p>
            <a:pPr algn="ctr"/>
            <a:endParaRPr lang="fa-IR" sz="3200" b="0" dirty="0" smtClean="0">
              <a:cs typeface="B Mitra" pitchFamily="2" charset="-78"/>
            </a:endParaRPr>
          </a:p>
          <a:p>
            <a:pPr algn="ctr"/>
            <a:r>
              <a:rPr lang="fa-IR" sz="3200" b="0" dirty="0" smtClean="0">
                <a:cs typeface="B Mitra" pitchFamily="2" charset="-78"/>
              </a:rPr>
              <a:t>کمیته آموزش فدراسیون اسکی</a:t>
            </a:r>
          </a:p>
          <a:p>
            <a:pPr algn="ctr"/>
            <a:r>
              <a:rPr lang="fa-IR" sz="3200" b="0" dirty="0" smtClean="0">
                <a:cs typeface="B Mitra" pitchFamily="2" charset="-78"/>
              </a:rPr>
              <a:t>هیئت اسکی استان تهران</a:t>
            </a:r>
            <a:endParaRPr lang="en-US" sz="3200" b="0" dirty="0" smtClean="0">
              <a:cs typeface="B Mitra" pitchFamily="2" charset="-78"/>
            </a:endParaRPr>
          </a:p>
          <a:p>
            <a:pPr algn="ctr"/>
            <a:endParaRPr lang="fa-IR" sz="3200" b="0" dirty="0">
              <a:cs typeface="B Mitra" pitchFamily="2" charset="-78"/>
            </a:endParaRPr>
          </a:p>
        </p:txBody>
      </p:sp>
      <p:pic>
        <p:nvPicPr>
          <p:cNvPr id="1026" name="Picture 2" descr="C:\Users\Ran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1885950" cy="1543050"/>
          </a:xfrm>
          <a:prstGeom prst="rect">
            <a:avLst/>
          </a:prstGeom>
          <a:noFill/>
        </p:spPr>
      </p:pic>
      <p:pic>
        <p:nvPicPr>
          <p:cNvPr id="1027" name="Picture 3" descr="C:\Users\Ran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0"/>
            <a:ext cx="18415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fa-IR" sz="2400" b="0" dirty="0" smtClean="0">
                <a:solidFill>
                  <a:srgbClr val="C00000"/>
                </a:solidFill>
                <a:cs typeface="B Mitra" pitchFamily="2" charset="-78"/>
              </a:rPr>
              <a:t>تمرین های مقاومتی : 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solidFill>
                  <a:srgbClr val="C00000"/>
                </a:solidFill>
                <a:cs typeface="B Mitra" pitchFamily="2" charset="-78"/>
              </a:rPr>
              <a:t>مقاومت : عبارت است از وزن یا باری که عضله برای مقابله با آن کار می کند . 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تمرین های مقاومتی ابزار اصلی افزایش آمادگی عضلانی به شمار می روند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تمرین مقاومتی علاوه بر قدرت ، سرعت ،توان و استقامت را نیز افزایش می دهد . بدون اینکه انعطاف پذیری کاهش یابد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تمرین های استقامتی کوتاه مدت ، قدرت و توان را افزایش می دهند ، در حالیکه      تمرین های استقامتی بلند مدت ، مسیرهای انرژی هوازی را افزایش می دهند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روش های تمرین مقاومتی :</a:t>
            </a:r>
          </a:p>
          <a:p>
            <a:pPr algn="just">
              <a:buClr>
                <a:schemeClr val="tx1"/>
              </a:buClr>
              <a:buNone/>
            </a:pPr>
            <a:r>
              <a:rPr lang="fa-IR" sz="2400" b="0" dirty="0" smtClean="0">
                <a:cs typeface="B Mitra" pitchFamily="2" charset="-78"/>
              </a:rPr>
              <a:t>1 . وزنه های آزاد ، 2 . دستگاه با مقاومت متغییر ، 3 . دستگاه با مقاومت ثابت ، 4 . تمرین مقاومتی با کش الاستیکی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endParaRPr lang="fa-IR" sz="24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  : یک تکرار بیشینه </a:t>
            </a:r>
            <a:r>
              <a:rPr lang="en-US" sz="2400" b="1" dirty="0" smtClean="0">
                <a:solidFill>
                  <a:srgbClr val="C00000"/>
                </a:solidFill>
                <a:cs typeface="B Mitra" pitchFamily="2" charset="-78"/>
              </a:rPr>
              <a:t>1RM</a:t>
            </a:r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  <a:cs typeface="B Mitra" pitchFamily="2" charset="-78"/>
              </a:rPr>
              <a:t> </a:t>
            </a:r>
            <a:endParaRPr lang="fa-IR" sz="2400" b="1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90600"/>
            <a:ext cx="8001000" cy="1371600"/>
          </a:xfrm>
        </p:spPr>
        <p:txBody>
          <a:bodyPr/>
          <a:lstStyle/>
          <a:p>
            <a:pPr>
              <a:buNone/>
            </a:pPr>
            <a:r>
              <a:rPr lang="fa-IR" sz="2400" b="0" dirty="0" smtClean="0">
                <a:cs typeface="B Mitra" pitchFamily="2" charset="-78"/>
              </a:rPr>
              <a:t>تکرار بیشینه : به بیشترین تکرار اجرا شده با یک باری کار معین اشاره می کند .</a:t>
            </a:r>
          </a:p>
          <a:p>
            <a:pPr>
              <a:buNone/>
            </a:pPr>
            <a:r>
              <a:rPr lang="fa-IR" sz="2400" b="0" dirty="0" smtClean="0">
                <a:cs typeface="B Mitra" pitchFamily="2" charset="-78"/>
              </a:rPr>
              <a:t>یک تکرار بیشینه </a:t>
            </a:r>
            <a:r>
              <a:rPr lang="en-US" sz="2400" b="0" dirty="0" smtClean="0">
                <a:cs typeface="B Mitra" pitchFamily="2" charset="-78"/>
              </a:rPr>
              <a:t>1RM</a:t>
            </a:r>
            <a:r>
              <a:rPr lang="fa-IR" sz="2400" b="0" dirty="0" smtClean="0">
                <a:cs typeface="B Mitra" pitchFamily="2" charset="-78"/>
              </a:rPr>
              <a:t> : ماکزیمم باری که فقط یک بار جابه جا می کنیم .</a:t>
            </a:r>
          </a:p>
          <a:p>
            <a:pP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قبل از سنین بلوغ ، زنان و مردان دارای قدرت مساوی هستند . بعد از سنین بلوغ بعلت ترشح تستوسترون در مردان ، قدرت زنان کاهش می یابد . </a:t>
            </a:r>
            <a:endParaRPr lang="fa-IR" sz="2400" b="0" dirty="0">
              <a:cs typeface="B Mitra" pitchFamily="2" charset="-78"/>
            </a:endParaRPr>
          </a:p>
        </p:txBody>
      </p:sp>
      <p:pic>
        <p:nvPicPr>
          <p:cNvPr id="2050" name="Picture 2" descr="C:\Users\Rana\Desktop\HealthWellnessFitnes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667000"/>
            <a:ext cx="364807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C00000"/>
              </a:buClr>
              <a:buFont typeface="Wingdings" pitchFamily="2" charset="2"/>
              <a:buChar char="q"/>
            </a:pPr>
            <a:r>
              <a:rPr lang="fa-IR" sz="2400" b="0" dirty="0" smtClean="0">
                <a:solidFill>
                  <a:srgbClr val="C00000"/>
                </a:solidFill>
                <a:cs typeface="B Mitra" pitchFamily="2" charset="-78"/>
              </a:rPr>
              <a:t>انعطاف پذیری :</a:t>
            </a:r>
            <a:endParaRPr lang="en-US" sz="2400" b="0" dirty="0" smtClean="0">
              <a:solidFill>
                <a:srgbClr val="C00000"/>
              </a:solidFill>
              <a:cs typeface="B Mitra" pitchFamily="2" charset="-78"/>
            </a:endParaRP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تمرین بدنی و عملکردهای ورزشی فشار زیادی را بر عضلات ورزشکار وارد می کنند که اغلب به کاهش انعطاف پذیری می انجامد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قبل از شروع به فعالیت ورزشی سخت ، عضلات را باید با فعالیت های سبک گرم کرد . گرم کردن مناسب ، جریان خون را زیاد و انعطاف پذیری را تقریباً تا 20% افزایش می دهد و حرکات کششی مناسب ، انعطاف پذیری را حتی بیشتر افزایش می دهد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پس از یک کار سنگین ، عضلات را باید با حرکات کششی آرام سرد کرد تا بتوانند به حالت اولیه و طویل خود بازگردند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کاهش انعطاف پذیری ناشی از تمرین ها و مسابقات سخت و عدم انجام تمرین های انعطاف پذیری مناسب ، از علل اصلی آسیب های عضلانی به شمار می روند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هر اندازه انعطاف پذیری ورزشکاری کمتر باشد ، احتمال صدمات عضلانی بیشتر می شود . 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انعطاف پذیر نبودن عضلات کمر و همسترینگ و ضعف عضلات شکم ، یکی از علل رایج کمردرد است که قویترین ورزشکاران را از پا در می آورد . </a:t>
            </a:r>
            <a:endParaRPr lang="en-US" sz="2400" b="0" dirty="0" smtClean="0">
              <a:cs typeface="B Mitra" pitchFamily="2" charset="-78"/>
            </a:endParaRP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endParaRPr lang="en-US" sz="2400" b="0" dirty="0" smtClean="0">
              <a:cs typeface="B Mitra" pitchFamily="2" charset="-78"/>
            </a:endParaRP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endParaRPr lang="fa-IR" sz="2400" b="0" dirty="0" smtClean="0">
              <a:cs typeface="B Mitra" pitchFamily="2" charset="-78"/>
            </a:endParaRP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endParaRPr lang="fa-IR" sz="2400" b="0" dirty="0">
              <a:cs typeface="B Mitra" pitchFamily="2" charset="-78"/>
            </a:endParaRPr>
          </a:p>
        </p:txBody>
      </p:sp>
      <p:pic>
        <p:nvPicPr>
          <p:cNvPr id="2051" name="Picture 3" descr="C:\Users\Rana\Desktop\stretching%20is%20good%20f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"/>
            <a:ext cx="1905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rgbClr val="FF0000"/>
                </a:solidFill>
                <a:cs typeface="B Mitra" pitchFamily="2" charset="-78"/>
              </a:rPr>
              <a:t>انعطاف پذیری :</a:t>
            </a:r>
            <a:endParaRPr lang="fa-IR" sz="2800" dirty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a-IR" sz="2400" b="0" dirty="0" smtClean="0">
              <a:cs typeface="B Mitra" pitchFamily="2" charset="-78"/>
            </a:endParaRP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هر اندازه انعطاف پذیری ورزشکاری کمتر باشد ، احتمال صدمات عضلانی بیشتر می شود .</a:t>
            </a:r>
          </a:p>
          <a:p>
            <a:pPr algn="just">
              <a:buClr>
                <a:schemeClr val="tx1"/>
              </a:buClr>
              <a:buNone/>
            </a:pPr>
            <a:r>
              <a:rPr lang="fa-IR" sz="2400" b="0" dirty="0" smtClean="0">
                <a:cs typeface="B Mitra" pitchFamily="2" charset="-78"/>
              </a:rPr>
              <a:t> 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انعطاف پذیر نبودن عضلات کمر و همسترینگ و ضعف عضلات شکم ، یکی از علل رایج کمردرد است که قویترین ورزشکاران را از پا در می آورد . </a:t>
            </a:r>
          </a:p>
          <a:p>
            <a:pPr>
              <a:buNone/>
            </a:pPr>
            <a:endParaRPr lang="fa-IR" sz="2400" b="0" dirty="0" smtClean="0">
              <a:cs typeface="B Mitra" pitchFamily="2" charset="-78"/>
            </a:endParaRPr>
          </a:p>
          <a:p>
            <a:r>
              <a:rPr lang="fa-IR" sz="2400" b="0" dirty="0" smtClean="0">
                <a:cs typeface="B Mitra" pitchFamily="2" charset="-78"/>
              </a:rPr>
              <a:t>آزمون های انعطاف پذیری : </a:t>
            </a:r>
          </a:p>
          <a:p>
            <a:pPr>
              <a:buNone/>
            </a:pPr>
            <a:r>
              <a:rPr lang="fa-IR" sz="2400" b="0" dirty="0" smtClean="0">
                <a:cs typeface="B Mitra" pitchFamily="2" charset="-78"/>
              </a:rPr>
              <a:t>1 – انعطاف پذیری مفصل ران و قسمت پایینی کمر (بشین و برسان) </a:t>
            </a:r>
          </a:p>
          <a:p>
            <a:pPr>
              <a:buNone/>
            </a:pPr>
            <a:r>
              <a:rPr lang="en-US" sz="2400" b="0" dirty="0" smtClean="0">
                <a:cs typeface="B Mitra" pitchFamily="2" charset="-78"/>
              </a:rPr>
              <a:t> </a:t>
            </a:r>
            <a:r>
              <a:rPr lang="fa-IR" sz="2400" b="0" dirty="0" smtClean="0">
                <a:cs typeface="B Mitra" pitchFamily="2" charset="-78"/>
              </a:rPr>
              <a:t>2 – انعطاف پذیری دست ها و شانه ها ( خاراندن پشت )</a:t>
            </a:r>
          </a:p>
          <a:p>
            <a:endParaRPr lang="fa-IR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انواع حرکات کششی : </a:t>
            </a:r>
            <a:endParaRPr lang="fa-IR" sz="2400" b="1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1 – بالیستیک : 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در گذشته رواج داشته اما در حال حاضر در میان ورزشکاران حرفه ای به دلیل خطرات احتمالی که در بردارد چندان شایع نمی باشد . 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در این تمرین فرد با اندازه حرکت خود ماهیچه ها را به بیشترین میزان کشیدگی که فراتر از حد طبیعی می باشد ، می رساند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2 – استاتیک : 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نیاز بوجود یار ندارد و بسیار موثر و بی خطر است .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برای انجام آن خودتان را در حالت مقرر قرار داده و عضلات خود را تا آنجا که می توانید بکشید تا فشار لازم را در آنها احساس کنید . حرکت را پس از اندکی قطع کرده به شرایط عادی بازگردید و یک مرتبه دیگر آن را تکرار کنید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3 – ایزوماتیک :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برای انجام آن نیاز به یک دیوار یا یک یار دارید تا میزان سودمندی حرکت افزایش پیدا کند .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فشار کمتری را نسبت به حرکت استاتیک به بدن وارد می کند .</a:t>
            </a:r>
            <a:endParaRPr lang="fa-IR" sz="24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10 فرمان حرکات کششی :</a:t>
            </a:r>
            <a:endParaRPr lang="fa-IR" sz="2400" b="1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1 . بیش از حرکات کششی ، گرم کردن هوازی انجام دهید تا عضلات گرم شوند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2 . پیش از هر جلسه تمرین حرکات کششی انجام دهید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3 . حرکات کششی را روزانه انجام دهید . اگر بدن شما بیش ار حد خشک و انعطاف ناپذیر است ، این کاررا روزی 2 بار انجام دهید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4 . حرکات کششی را تا 10 دقیقه پس از هر جلسه تمرین انجام دهید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5 . تا حد ناراحت شدن ( آستانۀ درد ) عضلات کشش را ادامه دهید ، اما وارد محدودۀ درد نشوید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6 . هنگام حرکات کششی ، بصورت عادی تنفس کنید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7 . هر حرکت کششی را به صورت آرام انجام دهید . 30 ثانیه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 حرکت را حفظ کنید . سپس به آرامی به وضعیت نخستین برگردید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8 . هر کشش را سه بار تکرار کنید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9 . همۀ حرکات کششی را در دو طرف بدن انجام دهید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10 . برای افزایش دامنۀ حرکتی حالت پرتابی به خود نگیرید .</a:t>
            </a:r>
            <a:endParaRPr lang="fa-IR" sz="2400" b="0" dirty="0">
              <a:cs typeface="B Mitra" pitchFamily="2" charset="-78"/>
            </a:endParaRPr>
          </a:p>
        </p:txBody>
      </p:sp>
      <p:pic>
        <p:nvPicPr>
          <p:cNvPr id="1027" name="Picture 3" descr="C:\Users\Rana\Desktop\2yl9zk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29718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تمرین سرعت :</a:t>
            </a:r>
            <a:endParaRPr lang="fa-IR" sz="2400" b="1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سرعت ژنتیکی است ولی با تمرین افزایش می یابد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پنج راه برای افزایش سرعت وجود دارد 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a-IR" sz="2400" b="0" dirty="0" smtClean="0">
                <a:cs typeface="B Mitra" pitchFamily="2" charset="-78"/>
              </a:rPr>
              <a:t>بهبود زمان عکس العمل در مقابل تحریک ها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a-IR" sz="2400" b="0" dirty="0" smtClean="0">
                <a:cs typeface="B Mitra" pitchFamily="2" charset="-78"/>
              </a:rPr>
              <a:t>بهبود شتاب و زمان رسیدن به سرعت حداکثر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a-IR" sz="2400" b="0" dirty="0" smtClean="0">
                <a:cs typeface="B Mitra" pitchFamily="2" charset="-78"/>
              </a:rPr>
              <a:t>افزایش طول گامها در حالی که سرعت آنها حفظ شود 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a-IR" sz="2400" b="0" dirty="0" smtClean="0">
                <a:cs typeface="B Mitra" pitchFamily="2" charset="-78"/>
              </a:rPr>
              <a:t>افزایش آهنگ یا تعداد گامهای برداشته شده در واحد زمان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a-IR" sz="2400" b="0" dirty="0" smtClean="0">
                <a:cs typeface="B Mitra" pitchFamily="2" charset="-78"/>
              </a:rPr>
              <a:t>افزایش استقامت در سرعت یا توانایی حفظ سرعت در فاصلۀ مورد نظر .</a:t>
            </a:r>
          </a:p>
          <a:p>
            <a:pPr marL="457200" indent="-457200"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ورزشکاران می توانند زمان عکس العمل خود را با بهبود مهارتهای پیش بینی افزایش دهند .</a:t>
            </a:r>
          </a:p>
          <a:p>
            <a:pPr marL="457200" indent="-457200"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شتاب ، طول گام و تعداد گام ها ، همه را تمرین های قدرتی و توانی بهبود می دهند .</a:t>
            </a:r>
          </a:p>
          <a:p>
            <a:pPr marL="457200" indent="-457200"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استقامت در سرعت را می توان با تمرینهای استقامتی کوتاه مدت تا میان مدت و نیز بهبود استقامت بی هوازی افزایش داد . </a:t>
            </a:r>
            <a:endParaRPr lang="fa-IR" sz="2400" b="0" dirty="0">
              <a:cs typeface="B Mitra" pitchFamily="2" charset="-78"/>
            </a:endParaRPr>
          </a:p>
        </p:txBody>
      </p:sp>
      <p:pic>
        <p:nvPicPr>
          <p:cNvPr id="4098" name="Picture 2" descr="C:\Users\Rana\Desktop\fast_tr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"/>
            <a:ext cx="31242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تعادل :</a:t>
            </a:r>
            <a:endParaRPr lang="fa-IR" sz="2400" b="1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90600"/>
            <a:ext cx="8001000" cy="3124200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تعادل : حفظ و نگهداری بدن بطور ارادی در یک حالت دلخواه و در وضعیت های مختلف قابلیتی حرکتی است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 وقتی بدن انسان متعادل است که بین نیروهای مختلف توازن وجود داشته باشد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تعادل بر دو نوع است :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1 . تعادل ایستا : نگهدار ی بدن در یک حالت ثابت </a:t>
            </a:r>
          </a:p>
          <a:p>
            <a:pPr algn="just"/>
            <a:r>
              <a:rPr lang="fa-IR" sz="2400" b="0" dirty="0" smtClean="0">
                <a:cs typeface="B Mitra" pitchFamily="2" charset="-78"/>
              </a:rPr>
              <a:t>2 . تعادل پویا : کوشش در جهت حفظ تعادل بدن در شرایطی که بطور مداوم مرکز ثقل از سطح اتکا خارج می شود .</a:t>
            </a:r>
          </a:p>
          <a:p>
            <a:pPr>
              <a:buNone/>
            </a:pPr>
            <a:endParaRPr lang="fa-IR" sz="2400" b="0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2286000" y="4114800"/>
          <a:ext cx="5486400" cy="233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a-IR" sz="2400" b="1" dirty="0" smtClean="0">
                <a:solidFill>
                  <a:srgbClr val="C00000"/>
                </a:solidFill>
                <a:cs typeface="B Mitra" pitchFamily="2" charset="-78"/>
              </a:rPr>
              <a:t>تحقیقات در مورد تعادل : </a:t>
            </a:r>
            <a:endParaRPr lang="fa-IR" sz="2400" b="1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90600"/>
            <a:ext cx="8001000" cy="3505200"/>
          </a:xfrm>
        </p:spPr>
        <p:txBody>
          <a:bodyPr/>
          <a:lstStyle/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1 . دختران به سبب پایین تر بودن مرکز ثقل از پسران متعادل ترند 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 پسران با دارا بودن فاکتور قدرت ، این کمبود را به نحو احسن جبران می کند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 عقیده </a:t>
            </a:r>
            <a:r>
              <a:rPr lang="en-US" sz="2400" b="0" dirty="0" smtClean="0">
                <a:cs typeface="B Mitra" pitchFamily="2" charset="-78"/>
              </a:rPr>
              <a:t>Smith &amp; Hoffman </a:t>
            </a:r>
            <a:r>
              <a:rPr lang="fa-IR" sz="2400" b="0" dirty="0" smtClean="0">
                <a:cs typeface="B Mitra" pitchFamily="2" charset="-78"/>
              </a:rPr>
              <a:t> : پسران در حرکات تعادلی مختلف نسبت به دختران همسال برتر است .</a:t>
            </a:r>
          </a:p>
          <a:p>
            <a:pPr algn="just">
              <a:buNone/>
            </a:pPr>
            <a:r>
              <a:rPr lang="fa-IR" sz="2400" b="0" dirty="0" smtClean="0">
                <a:cs typeface="B Mitra" pitchFamily="2" charset="-78"/>
              </a:rPr>
              <a:t>2 . تعادل یک عامل ارثی است و بر اثر تمرین ، چندان توسعه نمی یابد 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 دانشمندان بسیاری ثابت کرده اند که تعادل در اثر تمرینات اصولی گسترش می یابد .</a:t>
            </a:r>
          </a:p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cs typeface="B Mitra" pitchFamily="2" charset="-78"/>
              </a:rPr>
              <a:t> اسپنچاد به این نتیجه رسید که در سنین بین 16 – 11 سالگی در دختران و 16 – 13 سالگی در پسران  می توان این قابلیت را افزایش داد .</a:t>
            </a:r>
          </a:p>
          <a:p>
            <a:pPr>
              <a:buNone/>
            </a:pPr>
            <a:endParaRPr lang="fa-IR" sz="2400" b="0" dirty="0"/>
          </a:p>
        </p:txBody>
      </p:sp>
      <p:pic>
        <p:nvPicPr>
          <p:cNvPr id="3074" name="Picture 2" descr="C:\Users\Rana\Desktop\rail-slid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267200"/>
            <a:ext cx="28956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sz="2800" dirty="0" smtClean="0">
                <a:solidFill>
                  <a:srgbClr val="C00000"/>
                </a:solidFill>
                <a:cs typeface="B Mitra" pitchFamily="2" charset="-78"/>
              </a:rPr>
              <a:t>آمادگی جسمانی :</a:t>
            </a:r>
            <a:endParaRPr lang="fa-IR" sz="2800" dirty="0">
              <a:solidFill>
                <a:srgbClr val="C00000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endParaRPr lang="fa-IR" sz="2400" b="0" dirty="0" smtClean="0">
              <a:cs typeface="B Mitra" pitchFamily="2" charset="-78"/>
            </a:endParaRPr>
          </a:p>
          <a:p>
            <a:pPr algn="just">
              <a:buNone/>
            </a:pPr>
            <a:r>
              <a:rPr lang="fa-IR" sz="2400" b="0" dirty="0">
                <a:cs typeface="B Mitra" pitchFamily="2" charset="-78"/>
              </a:rPr>
              <a:t> </a:t>
            </a:r>
            <a:r>
              <a:rPr lang="fa-IR" sz="2400" b="0" dirty="0" smtClean="0">
                <a:cs typeface="B Mitra" pitchFamily="2" charset="-78"/>
              </a:rPr>
              <a:t>  توانایی انجام فعالیت های روزانه با انرژی و بدون ابتلا به خستگی غیرمتعارف را گویند .</a:t>
            </a:r>
            <a:endParaRPr lang="fa-IR" sz="2400" b="0" dirty="0">
              <a:cs typeface="B Mitra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981200" y="18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endParaRPr lang="fa-IR" sz="2800" b="0" dirty="0">
              <a:cs typeface="B Mitra" pitchFamily="2" charset="-78"/>
            </a:endParaRPr>
          </a:p>
          <a:p>
            <a:pPr>
              <a:buFont typeface="Courier New" pitchFamily="49" charset="0"/>
              <a:buChar char="o"/>
            </a:pPr>
            <a:r>
              <a:rPr lang="fa-IR" sz="2800" b="0" dirty="0" smtClean="0">
                <a:solidFill>
                  <a:srgbClr val="C00000"/>
                </a:solidFill>
                <a:cs typeface="B Mitra" pitchFamily="2" charset="-78"/>
              </a:rPr>
              <a:t>آمادگی جسمانی وابسته به تندرستی ( عمومی ) :</a:t>
            </a:r>
            <a:endParaRPr lang="fa-IR" sz="2400" b="0" dirty="0" smtClean="0">
              <a:solidFill>
                <a:srgbClr val="C00000"/>
              </a:solidFill>
              <a:cs typeface="B Mitra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در قابلیت عملکرد و حفظ یک الگوی زیستی سالم موثر است .</a:t>
            </a:r>
          </a:p>
          <a:p>
            <a:pP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در طول زندگی از اهمیت برخوردار است .</a:t>
            </a:r>
          </a:p>
          <a:p>
            <a:pPr>
              <a:buNone/>
            </a:pPr>
            <a:endParaRPr lang="fa-IR" sz="2400" b="0" dirty="0" smtClean="0">
              <a:cs typeface="B Mitra" pitchFamily="2" charset="-78"/>
            </a:endParaRPr>
          </a:p>
          <a:p>
            <a:pPr>
              <a:buNone/>
            </a:pPr>
            <a:endParaRPr lang="fa-IR" sz="2400" b="0" dirty="0" smtClean="0">
              <a:solidFill>
                <a:schemeClr val="accent4">
                  <a:lumMod val="50000"/>
                  <a:lumOff val="50000"/>
                </a:schemeClr>
              </a:solidFill>
              <a:cs typeface="B Mitra" pitchFamily="2" charset="-78"/>
            </a:endParaRPr>
          </a:p>
          <a:p>
            <a:pPr>
              <a:buFont typeface="Courier New" pitchFamily="49" charset="0"/>
              <a:buChar char="o"/>
            </a:pPr>
            <a:r>
              <a:rPr lang="fa-IR" sz="2800" b="0" dirty="0" smtClean="0">
                <a:solidFill>
                  <a:srgbClr val="C00000"/>
                </a:solidFill>
                <a:cs typeface="B Mitra" pitchFamily="2" charset="-78"/>
              </a:rPr>
              <a:t>آمادگی جسمانی وابسته به اجرا و حرکت ( تخصصی یا مهارتی ) :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به توسعه و حفظ آن دسته از عوامل آمادگی علاقه مند است که موجب اجرای         فعالیت بدنی مانند ورزش می شوند 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مختص ورزش و فعالیتهای حرکتی است . </a:t>
            </a:r>
          </a:p>
          <a:p>
            <a:pPr>
              <a:buNone/>
            </a:pPr>
            <a:endParaRPr lang="fa-IR" sz="2400" b="0" dirty="0" smtClean="0">
              <a:cs typeface="B Mitra" pitchFamily="2" charset="-78"/>
            </a:endParaRPr>
          </a:p>
          <a:p>
            <a:pPr>
              <a:buNone/>
            </a:pPr>
            <a:endParaRPr lang="fa-IR" sz="2400" b="0" dirty="0">
              <a:cs typeface="B Mitra" pitchFamily="2" charset="-78"/>
            </a:endParaRPr>
          </a:p>
          <a:p>
            <a:pPr>
              <a:buNone/>
            </a:pPr>
            <a:endParaRPr lang="fa-IR" sz="24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dirty="0" smtClean="0">
                <a:solidFill>
                  <a:srgbClr val="C00000"/>
                </a:solidFill>
                <a:cs typeface="B Mitra" pitchFamily="2" charset="-78"/>
              </a:rPr>
              <a:t>اجزاء آمادگی جسمانی : </a:t>
            </a:r>
            <a:endParaRPr lang="fa-IR" sz="2800" dirty="0">
              <a:solidFill>
                <a:srgbClr val="C00000"/>
              </a:solidFill>
              <a:cs typeface="B Mitra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47800" y="1219200"/>
          <a:ext cx="7010400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</a:tblGrid>
              <a:tr h="615315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آمادگی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 وابسته به تندرستی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آمادگی وابسته به اجرا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 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615315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ترکیب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 بدنی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توان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615315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استقامت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 عضلانی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سرعت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615315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قدرت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 عضلانی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قدرت و استقامت عضلانی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615315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انعطاف پذیری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 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چابکی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615315">
                <a:tc>
                  <a:txBody>
                    <a:bodyPr/>
                    <a:lstStyle/>
                    <a:p>
                      <a:pPr algn="ctr" rtl="1"/>
                      <a:endParaRPr lang="fa-IR" sz="200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تعادل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615315">
                <a:tc>
                  <a:txBody>
                    <a:bodyPr/>
                    <a:lstStyle/>
                    <a:p>
                      <a:pPr algn="ctr" rtl="1"/>
                      <a:endParaRPr lang="fa-IR" sz="200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هماهنگی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615315">
                <a:tc>
                  <a:txBody>
                    <a:bodyPr/>
                    <a:lstStyle/>
                    <a:p>
                      <a:pPr algn="ctr" rtl="1"/>
                      <a:endParaRPr lang="fa-IR" sz="200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زمان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Mitra" pitchFamily="2" charset="-78"/>
                        </a:rPr>
                        <a:t> عکس العمل </a:t>
                      </a:r>
                      <a:endParaRPr lang="fa-IR" sz="2000" dirty="0">
                        <a:solidFill>
                          <a:schemeClr val="tx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endParaRPr lang="fa-IR" sz="2400" b="0" dirty="0" smtClean="0">
              <a:cs typeface="B Mitra" pitchFamily="2" charset="-78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fa-IR" sz="2400" b="0" dirty="0" smtClean="0">
                <a:cs typeface="B Mitra" pitchFamily="2" charset="-78"/>
              </a:rPr>
              <a:t>آمادگی جسمانی عمومی وتخصصی باید با ویژگی های شخص متناسب باشد :</a:t>
            </a:r>
          </a:p>
          <a:p>
            <a:pPr algn="just">
              <a:buClr>
                <a:srgbClr val="C00000"/>
              </a:buClr>
              <a:buNone/>
            </a:pPr>
            <a:r>
              <a:rPr lang="fa-IR" sz="2400" b="0" dirty="0" smtClean="0">
                <a:cs typeface="B Mitra" pitchFamily="2" charset="-78"/>
              </a:rPr>
              <a:t> </a:t>
            </a:r>
          </a:p>
          <a:p>
            <a:pPr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سن</a:t>
            </a:r>
          </a:p>
          <a:p>
            <a:pPr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جنس</a:t>
            </a:r>
          </a:p>
          <a:p>
            <a:pPr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سطح آمادگی</a:t>
            </a:r>
          </a:p>
          <a:p>
            <a:pPr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رشته ورزشی</a:t>
            </a:r>
          </a:p>
          <a:p>
            <a:pPr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شغل</a:t>
            </a:r>
          </a:p>
          <a:p>
            <a:pPr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اهداف</a:t>
            </a:r>
          </a:p>
          <a:p>
            <a:pPr algn="just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مسائل روانی</a:t>
            </a:r>
            <a:endParaRPr lang="fa-IR" sz="24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ترکیب بدنی :</a:t>
            </a:r>
          </a:p>
          <a:p>
            <a:pPr algn="just">
              <a:buNone/>
            </a:pPr>
            <a:r>
              <a:rPr lang="fa-IR" sz="2200" b="0" dirty="0" smtClean="0">
                <a:cs typeface="B Mitra" pitchFamily="2" charset="-78"/>
              </a:rPr>
              <a:t>درصد چربی بدن ، ساختار بدن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استقامت عضلانی :</a:t>
            </a:r>
          </a:p>
          <a:p>
            <a:pPr algn="just">
              <a:buClr>
                <a:srgbClr val="C00000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توانایی عضله در انقباض مکرر یا حفظ انقباض پیوسته ای برای مدت زمان طولانی که شامل نیرویی کمتر از نیروی بیشینه است 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قدرت عضلانی :</a:t>
            </a:r>
          </a:p>
          <a:p>
            <a:pPr algn="just">
              <a:buClr>
                <a:srgbClr val="C00000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حداکثر میزان نیرویی که عضله می تواند در یک بار تلاش تولید کند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200" b="0" dirty="0" smtClean="0">
                <a:cs typeface="B Mitra" pitchFamily="2" charset="-78"/>
              </a:rPr>
              <a:t>قدرت بنیان آمادگی عضلانی است ، زیرا وجود آن برای سرعت ، استقامت و توان ضروری است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200" b="0" dirty="0" smtClean="0">
                <a:cs typeface="B Mitra" pitchFamily="2" charset="-78"/>
              </a:rPr>
              <a:t>قدرت با انجام تمرین های مقاومتی مثل بلند کردن باری بیشتر از آنچه عضله به آن عادت دارد افزایش می یابد 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انعطاف پذیری :</a:t>
            </a:r>
          </a:p>
          <a:p>
            <a:pPr algn="just">
              <a:buClr>
                <a:srgbClr val="C00000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توانایی حرکت دادن مفاصل در محدودۀ حرکتی مورد نیاز رشتۀ ورزشی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200" b="0" dirty="0" smtClean="0">
                <a:cs typeface="B Mitra" pitchFamily="2" charset="-78"/>
              </a:rPr>
              <a:t>عدم انعطاف پذیری حرکت را محدود ، سرعت را کاهش و احتمال پارگی عضله را افزایش می دهد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200" b="0" dirty="0" smtClean="0">
                <a:cs typeface="B Mitra" pitchFamily="2" charset="-78"/>
              </a:rPr>
              <a:t>انعطاف پذیری در اصل با حرکات کششی افزایش می یابد . 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endParaRPr lang="fa-IR" sz="22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توان :</a:t>
            </a:r>
          </a:p>
          <a:p>
            <a:pPr algn="just">
              <a:buClr>
                <a:schemeClr val="tx1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از ترکیب قدرت و سرعت بوجود می آید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200" b="0" dirty="0" smtClean="0">
                <a:cs typeface="B Mitra" pitchFamily="2" charset="-78"/>
              </a:rPr>
              <a:t>نیرویی است که خیلی سریع تولید می شود ، مثل سدکردن توپ مهاجم فوتبال از سوی مدافع ، حرکت انفجاری شناگر از سکوی آغاز در شروع مسابقه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200" b="0" dirty="0" smtClean="0">
                <a:cs typeface="B Mitra" pitchFamily="2" charset="-78"/>
              </a:rPr>
              <a:t>افزایش قدرت یا سرعت یا هردوی آن ها توان نیز افزایش می یابد 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چابکی :</a:t>
            </a:r>
          </a:p>
          <a:p>
            <a:pPr algn="just">
              <a:buClr>
                <a:schemeClr val="tx1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قابلیت تغییر جهت سریع همراه با کنترل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هماهنگی :</a:t>
            </a:r>
          </a:p>
          <a:p>
            <a:pPr algn="just">
              <a:buClr>
                <a:schemeClr val="tx1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قابلیت اجرای حرکات بطور موثر و ملایم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زمان عکس العمل :</a:t>
            </a:r>
          </a:p>
          <a:p>
            <a:pPr algn="just">
              <a:buClr>
                <a:schemeClr val="tx1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فاصله زمانی بین ارائه حرکت و پاسخ به آن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§"/>
            </a:pPr>
            <a:r>
              <a:rPr lang="fa-IR" sz="2200" b="0" dirty="0" smtClean="0">
                <a:solidFill>
                  <a:srgbClr val="C00000"/>
                </a:solidFill>
                <a:cs typeface="B Mitra" pitchFamily="2" charset="-78"/>
              </a:rPr>
              <a:t>تعادل :</a:t>
            </a:r>
          </a:p>
          <a:p>
            <a:pPr algn="just">
              <a:buClr>
                <a:schemeClr val="tx1"/>
              </a:buClr>
              <a:buNone/>
            </a:pPr>
            <a:r>
              <a:rPr lang="fa-IR" sz="2200" b="0" dirty="0" smtClean="0">
                <a:cs typeface="B Mitra" pitchFamily="2" charset="-78"/>
              </a:rPr>
              <a:t>قابلیت حفظ تعادل در هنگام حرکت و یا سکون </a:t>
            </a:r>
          </a:p>
          <a:p>
            <a:pPr algn="just">
              <a:buClr>
                <a:schemeClr val="tx1"/>
              </a:buClr>
              <a:buNone/>
            </a:pPr>
            <a:endParaRPr lang="fa-IR" sz="22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fa-IR" sz="2400" b="0" dirty="0" smtClean="0">
                <a:solidFill>
                  <a:srgbClr val="C00000"/>
                </a:solidFill>
                <a:cs typeface="B Mitra" pitchFamily="2" charset="-78"/>
              </a:rPr>
              <a:t>استقامت عضلانی :</a:t>
            </a:r>
            <a:endParaRPr lang="fa-IR" sz="2400" b="0" dirty="0" smtClean="0">
              <a:cs typeface="B Mitra" pitchFamily="2" charset="-78"/>
            </a:endParaRP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استقامت عضلانی را با توجه به تعداد تکراری که ورزشکار می تواند با وزنه ای کمتر از حداکثر توانش انجام دهد ، تعیین می شود 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هر اندازه استقامت بیشتر باشد ، مقاومت کمتر و تعداد تکرارها بیشتر می شود .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برای آزمون استقامت بالای بدن : شنای زمینی (پرس)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برای عضلات شکم : درازونشست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یک راه بسیار خوب برای افزایش استقامت عضلانی ، تمرین مهارتهای فنی و تکنیکی خاص رشتۀ ورزشی مورد نظر است .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با تمرین ، استقامت عضلانی به سرعت افزایش می یابد و به بیشتر از 30% به ازای هرهفته می رسد 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cs typeface="B Mitra" pitchFamily="2" charset="-78"/>
              </a:rPr>
              <a:t>حفظ استقامت کوتاه مدت آسان تر است ، اما با بی فعالیتی ، استقامت بلند مدت به سرعت از بین می رود . </a:t>
            </a:r>
          </a:p>
          <a:p>
            <a:pPr algn="just">
              <a:buNone/>
            </a:pPr>
            <a:endParaRPr lang="fa-IR" sz="2400" b="0" dirty="0" smtClean="0">
              <a:cs typeface="B Mitra" pitchFamily="2" charset="-78"/>
            </a:endParaRPr>
          </a:p>
          <a:p>
            <a:pPr algn="just">
              <a:buFont typeface="Wingdings" pitchFamily="2" charset="2"/>
              <a:buChar char="q"/>
            </a:pPr>
            <a:endParaRPr lang="fa-IR" sz="2400" b="0" dirty="0" smtClean="0">
              <a:cs typeface="B Mitra" pitchFamily="2" charset="-78"/>
            </a:endParaRPr>
          </a:p>
          <a:p>
            <a:pPr algn="just">
              <a:buNone/>
            </a:pPr>
            <a:endParaRPr lang="fa-IR" sz="24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Rana\Desktop\stockphotopro_7285674NTU_ima488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90600"/>
            <a:ext cx="3810000" cy="2514600"/>
          </a:xfrm>
          <a:prstGeom prst="rect">
            <a:avLst/>
          </a:prstGeom>
          <a:noFill/>
        </p:spPr>
      </p:pic>
      <p:pic>
        <p:nvPicPr>
          <p:cNvPr id="1027" name="Picture 3" descr="C:\Users\Rana\Desktop\jogg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733800"/>
            <a:ext cx="3048000" cy="2438400"/>
          </a:xfrm>
          <a:prstGeom prst="rect">
            <a:avLst/>
          </a:prstGeom>
          <a:noFill/>
        </p:spPr>
      </p:pic>
      <p:pic>
        <p:nvPicPr>
          <p:cNvPr id="1028" name="Picture 4" descr="C:\Users\Rana\Desktop\327642_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219200"/>
            <a:ext cx="3971925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cal sports design template">
  <a:themeElements>
    <a:clrScheme name="Office Theme 8">
      <a:dk1>
        <a:srgbClr val="000000"/>
      </a:dk1>
      <a:lt1>
        <a:srgbClr val="CC9900"/>
      </a:lt1>
      <a:dk2>
        <a:srgbClr val="FBBC09"/>
      </a:dk2>
      <a:lt2>
        <a:srgbClr val="666633"/>
      </a:lt2>
      <a:accent1>
        <a:srgbClr val="339933"/>
      </a:accent1>
      <a:accent2>
        <a:srgbClr val="800000"/>
      </a:accent2>
      <a:accent3>
        <a:srgbClr val="E2CAAA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Office Theme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CC9900"/>
        </a:lt1>
        <a:dk2>
          <a:srgbClr val="FBBC09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E2CAAA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</TotalTime>
  <Words>1662</Words>
  <Application>Microsoft Office PowerPoint</Application>
  <PresentationFormat>On-screen Show (4:3)</PresentationFormat>
  <Paragraphs>159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Radical sports design template</vt:lpstr>
      <vt:lpstr>مبانی آمادگی جسمانی</vt:lpstr>
      <vt:lpstr>آمادگی جسمانی :</vt:lpstr>
      <vt:lpstr>Slide 3</vt:lpstr>
      <vt:lpstr>اجزاء آمادگی جسمانی : </vt:lpstr>
      <vt:lpstr>Slide 5</vt:lpstr>
      <vt:lpstr>Slide 6</vt:lpstr>
      <vt:lpstr>Slide 7</vt:lpstr>
      <vt:lpstr>Slide 8</vt:lpstr>
      <vt:lpstr>Slide 9</vt:lpstr>
      <vt:lpstr>Slide 10</vt:lpstr>
      <vt:lpstr>  : یک تکرار بیشینه 1RM  </vt:lpstr>
      <vt:lpstr>Slide 12</vt:lpstr>
      <vt:lpstr>انعطاف پذیری :</vt:lpstr>
      <vt:lpstr>انواع حرکات کششی : </vt:lpstr>
      <vt:lpstr>10 فرمان حرکات کششی :</vt:lpstr>
      <vt:lpstr>تمرین سرعت :</vt:lpstr>
      <vt:lpstr>تعادل :</vt:lpstr>
      <vt:lpstr>تحقیقات در مورد تعادل :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مبانی آمادگی جسمانی</dc:title>
  <dc:creator>Rana</dc:creator>
  <cp:lastModifiedBy>User</cp:lastModifiedBy>
  <cp:revision>42</cp:revision>
  <cp:lastPrinted>1601-01-01T00:00:00Z</cp:lastPrinted>
  <dcterms:created xsi:type="dcterms:W3CDTF">2010-06-24T05:09:06Z</dcterms:created>
  <dcterms:modified xsi:type="dcterms:W3CDTF">2012-04-30T02:35:48Z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TC010902861033</vt:lpwstr>
  </property>
</Properties>
</file>